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6" r:id="rId3"/>
    <p:sldId id="321" r:id="rId4"/>
    <p:sldId id="322" r:id="rId5"/>
    <p:sldId id="323" r:id="rId6"/>
    <p:sldId id="324" r:id="rId7"/>
    <p:sldId id="325" r:id="rId8"/>
    <p:sldId id="320" r:id="rId9"/>
    <p:sldId id="326" r:id="rId10"/>
    <p:sldId id="313" r:id="rId11"/>
    <p:sldId id="312" r:id="rId12"/>
    <p:sldId id="316" r:id="rId13"/>
    <p:sldId id="257" r:id="rId14"/>
    <p:sldId id="258" r:id="rId15"/>
    <p:sldId id="307" r:id="rId16"/>
    <p:sldId id="264" r:id="rId17"/>
    <p:sldId id="259" r:id="rId18"/>
    <p:sldId id="267" r:id="rId19"/>
    <p:sldId id="260" r:id="rId20"/>
    <p:sldId id="304" r:id="rId21"/>
    <p:sldId id="309" r:id="rId22"/>
    <p:sldId id="261" r:id="rId23"/>
    <p:sldId id="273" r:id="rId24"/>
    <p:sldId id="311" r:id="rId25"/>
    <p:sldId id="265" r:id="rId26"/>
    <p:sldId id="310" r:id="rId27"/>
    <p:sldId id="290" r:id="rId28"/>
    <p:sldId id="275" r:id="rId29"/>
    <p:sldId id="280" r:id="rId30"/>
    <p:sldId id="287" r:id="rId31"/>
    <p:sldId id="288" r:id="rId32"/>
    <p:sldId id="289" r:id="rId33"/>
    <p:sldId id="300" r:id="rId34"/>
    <p:sldId id="302" r:id="rId35"/>
    <p:sldId id="303" r:id="rId36"/>
    <p:sldId id="291" r:id="rId37"/>
    <p:sldId id="301" r:id="rId38"/>
    <p:sldId id="292" r:id="rId39"/>
    <p:sldId id="294" r:id="rId40"/>
    <p:sldId id="296" r:id="rId41"/>
    <p:sldId id="295" r:id="rId42"/>
    <p:sldId id="308" r:id="rId43"/>
    <p:sldId id="298" r:id="rId44"/>
    <p:sldId id="315" r:id="rId45"/>
    <p:sldId id="299" r:id="rId46"/>
    <p:sldId id="30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9E8D2-053C-4CC1-8FC8-091CC940F9C7}" v="23" dt="2021-02-08T18:24:13.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Pick" userId="jpSiwOu8d50jdKtDz+Ee/Ybj+yeoV9xQN16OyDPHOLY=" providerId="None" clId="Web-{F909E8D2-053C-4CC1-8FC8-091CC940F9C7}"/>
    <pc:docChg chg="delSld modSld sldOrd">
      <pc:chgData name="Nathan Pick" userId="jpSiwOu8d50jdKtDz+Ee/Ybj+yeoV9xQN16OyDPHOLY=" providerId="None" clId="Web-{F909E8D2-053C-4CC1-8FC8-091CC940F9C7}" dt="2021-02-08T18:24:13.241" v="20" actId="1076"/>
      <pc:docMkLst>
        <pc:docMk/>
      </pc:docMkLst>
      <pc:sldChg chg="modSp">
        <pc:chgData name="Nathan Pick" userId="jpSiwOu8d50jdKtDz+Ee/Ybj+yeoV9xQN16OyDPHOLY=" providerId="None" clId="Web-{F909E8D2-053C-4CC1-8FC8-091CC940F9C7}" dt="2021-02-08T17:59:49.112" v="1" actId="20577"/>
        <pc:sldMkLst>
          <pc:docMk/>
          <pc:sldMk cId="2143529583" sldId="258"/>
        </pc:sldMkLst>
        <pc:spChg chg="mod">
          <ac:chgData name="Nathan Pick" userId="jpSiwOu8d50jdKtDz+Ee/Ybj+yeoV9xQN16OyDPHOLY=" providerId="None" clId="Web-{F909E8D2-053C-4CC1-8FC8-091CC940F9C7}" dt="2021-02-08T17:59:49.112" v="1" actId="20577"/>
          <ac:spMkLst>
            <pc:docMk/>
            <pc:sldMk cId="2143529583" sldId="258"/>
            <ac:spMk id="3" creationId="{00000000-0000-0000-0000-000000000000}"/>
          </ac:spMkLst>
        </pc:spChg>
      </pc:sldChg>
      <pc:sldChg chg="del">
        <pc:chgData name="Nathan Pick" userId="jpSiwOu8d50jdKtDz+Ee/Ybj+yeoV9xQN16OyDPHOLY=" providerId="None" clId="Web-{F909E8D2-053C-4CC1-8FC8-091CC940F9C7}" dt="2021-02-08T18:01:35.791" v="4"/>
        <pc:sldMkLst>
          <pc:docMk/>
          <pc:sldMk cId="809600052" sldId="266"/>
        </pc:sldMkLst>
      </pc:sldChg>
      <pc:sldChg chg="del">
        <pc:chgData name="Nathan Pick" userId="jpSiwOu8d50jdKtDz+Ee/Ybj+yeoV9xQN16OyDPHOLY=" providerId="None" clId="Web-{F909E8D2-053C-4CC1-8FC8-091CC940F9C7}" dt="2021-02-08T18:14:17.513" v="6"/>
        <pc:sldMkLst>
          <pc:docMk/>
          <pc:sldMk cId="3438320434" sldId="278"/>
        </pc:sldMkLst>
      </pc:sldChg>
      <pc:sldChg chg="ord">
        <pc:chgData name="Nathan Pick" userId="jpSiwOu8d50jdKtDz+Ee/Ybj+yeoV9xQN16OyDPHOLY=" providerId="None" clId="Web-{F909E8D2-053C-4CC1-8FC8-091CC940F9C7}" dt="2021-02-08T18:14:49.969" v="9"/>
        <pc:sldMkLst>
          <pc:docMk/>
          <pc:sldMk cId="1976185383" sldId="290"/>
        </pc:sldMkLst>
      </pc:sldChg>
      <pc:sldChg chg="addSp delSp modSp">
        <pc:chgData name="Nathan Pick" userId="jpSiwOu8d50jdKtDz+Ee/Ybj+yeoV9xQN16OyDPHOLY=" providerId="None" clId="Web-{F909E8D2-053C-4CC1-8FC8-091CC940F9C7}" dt="2021-02-08T18:24:13.241" v="20" actId="1076"/>
        <pc:sldMkLst>
          <pc:docMk/>
          <pc:sldMk cId="663697184" sldId="304"/>
        </pc:sldMkLst>
        <pc:picChg chg="add mod ord">
          <ac:chgData name="Nathan Pick" userId="jpSiwOu8d50jdKtDz+Ee/Ybj+yeoV9xQN16OyDPHOLY=" providerId="None" clId="Web-{F909E8D2-053C-4CC1-8FC8-091CC940F9C7}" dt="2021-02-08T18:24:13.241" v="20" actId="1076"/>
          <ac:picMkLst>
            <pc:docMk/>
            <pc:sldMk cId="663697184" sldId="304"/>
            <ac:picMk id="3" creationId="{405E56D6-A585-40A0-A41B-6C634BF516F5}"/>
          </ac:picMkLst>
        </pc:picChg>
        <pc:picChg chg="del">
          <ac:chgData name="Nathan Pick" userId="jpSiwOu8d50jdKtDz+Ee/Ybj+yeoV9xQN16OyDPHOLY=" providerId="None" clId="Web-{F909E8D2-053C-4CC1-8FC8-091CC940F9C7}" dt="2021-02-08T18:18:47.328" v="10"/>
          <ac:picMkLst>
            <pc:docMk/>
            <pc:sldMk cId="663697184" sldId="304"/>
            <ac:picMk id="4" creationId="{00000000-0000-0000-0000-000000000000}"/>
          </ac:picMkLst>
        </pc:picChg>
      </pc:sldChg>
      <pc:sldChg chg="del">
        <pc:chgData name="Nathan Pick" userId="jpSiwOu8d50jdKtDz+Ee/Ybj+yeoV9xQN16OyDPHOLY=" providerId="None" clId="Web-{F909E8D2-053C-4CC1-8FC8-091CC940F9C7}" dt="2021-02-08T18:13:47.933" v="5"/>
        <pc:sldMkLst>
          <pc:docMk/>
          <pc:sldMk cId="181236949" sldId="314"/>
        </pc:sldMkLst>
      </pc:sldChg>
      <pc:sldChg chg="del">
        <pc:chgData name="Nathan Pick" userId="jpSiwOu8d50jdKtDz+Ee/Ybj+yeoV9xQN16OyDPHOLY=" providerId="None" clId="Web-{F909E8D2-053C-4CC1-8FC8-091CC940F9C7}" dt="2021-02-08T18:01:15.711" v="2"/>
        <pc:sldMkLst>
          <pc:docMk/>
          <pc:sldMk cId="3497156316" sldId="317"/>
        </pc:sldMkLst>
      </pc:sldChg>
      <pc:sldChg chg="del">
        <pc:chgData name="Nathan Pick" userId="jpSiwOu8d50jdKtDz+Ee/Ybj+yeoV9xQN16OyDPHOLY=" providerId="None" clId="Web-{F909E8D2-053C-4CC1-8FC8-091CC940F9C7}" dt="2021-02-08T18:01:17.024" v="3"/>
        <pc:sldMkLst>
          <pc:docMk/>
          <pc:sldMk cId="999904844" sldId="319"/>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2192000" cy="1828800"/>
          </a:xfrm>
          <a:prstGeom prst="rect">
            <a:avLst/>
          </a:prstGeom>
          <a:solidFill>
            <a:srgbClr val="CE1126"/>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711200" y="2514600"/>
            <a:ext cx="8839200" cy="1066800"/>
          </a:xfrm>
        </p:spPr>
        <p:txBody>
          <a:bodyPr anchor="b"/>
          <a:lstStyle>
            <a:lvl1pPr>
              <a:defRPr>
                <a:solidFill>
                  <a:srgbClr val="F2BF49"/>
                </a:solidFill>
              </a:defRPr>
            </a:lvl1pPr>
          </a:lstStyle>
          <a:p>
            <a:r>
              <a:rPr lang="en-US"/>
              <a:t>Click to edit Master title style</a:t>
            </a:r>
          </a:p>
        </p:txBody>
      </p:sp>
      <p:sp>
        <p:nvSpPr>
          <p:cNvPr id="3077" name="Rectangle 5"/>
          <p:cNvSpPr>
            <a:spLocks noGrp="1" noChangeArrowheads="1"/>
          </p:cNvSpPr>
          <p:nvPr>
            <p:ph type="subTitle" idx="1"/>
          </p:nvPr>
        </p:nvSpPr>
        <p:spPr>
          <a:xfrm>
            <a:off x="711200" y="3581400"/>
            <a:ext cx="83312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83634"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3079" name="Text Box 7"/>
          <p:cNvSpPr txBox="1">
            <a:spLocks noChangeArrowheads="1"/>
          </p:cNvSpPr>
          <p:nvPr/>
        </p:nvSpPr>
        <p:spPr bwMode="auto">
          <a:xfrm>
            <a:off x="624418" y="1295400"/>
            <a:ext cx="2018501" cy="338554"/>
          </a:xfrm>
          <a:prstGeom prst="rect">
            <a:avLst/>
          </a:prstGeom>
          <a:noFill/>
          <a:ln w="9525">
            <a:noFill/>
            <a:miter lim="800000"/>
            <a:headEnd/>
            <a:tailEnd/>
          </a:ln>
          <a:effectLst/>
        </p:spPr>
        <p:txBody>
          <a:bodyPr wrap="none">
            <a:prstTxWarp prst="textNoShape">
              <a:avLst/>
            </a:prstTxWarp>
            <a:spAutoFit/>
          </a:bodyPr>
          <a:lstStyle/>
          <a:p>
            <a:r>
              <a:rPr lang="en-US" sz="1600" dirty="0">
                <a:solidFill>
                  <a:schemeClr val="bg1"/>
                </a:solidFill>
                <a:latin typeface="Univers 65 Bold" charset="0"/>
              </a:rPr>
              <a:t>Recreation Services</a:t>
            </a:r>
          </a:p>
        </p:txBody>
      </p:sp>
      <p:pic>
        <p:nvPicPr>
          <p:cNvPr id="10" name="Picture 11" descr="ISU LEFT white.eps"/>
          <p:cNvPicPr>
            <a:picLocks noChangeAspect="1"/>
          </p:cNvPicPr>
          <p:nvPr/>
        </p:nvPicPr>
        <p:blipFill>
          <a:blip r:embed="rId2"/>
          <a:srcRect b="38235"/>
          <a:stretch>
            <a:fillRect/>
          </a:stretch>
        </p:blipFill>
        <p:spPr bwMode="auto">
          <a:xfrm>
            <a:off x="711200" y="830264"/>
            <a:ext cx="6299200" cy="388937"/>
          </a:xfrm>
          <a:prstGeom prst="rect">
            <a:avLst/>
          </a:prstGeom>
          <a:noFill/>
          <a:ln w="9525">
            <a:noFill/>
            <a:miter lim="800000"/>
            <a:headEnd/>
            <a:tailEnd/>
          </a:ln>
        </p:spPr>
      </p:pic>
    </p:spTree>
    <p:extLst>
      <p:ext uri="{BB962C8B-B14F-4D97-AF65-F5344CB8AC3E}">
        <p14:creationId xmlns:p14="http://schemas.microsoft.com/office/powerpoint/2010/main" val="327034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073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152400"/>
            <a:ext cx="26670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77978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776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46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0033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0668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0668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113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42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603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13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717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697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12192000" cy="762000"/>
          </a:xfrm>
          <a:prstGeom prst="rect">
            <a:avLst/>
          </a:prstGeom>
          <a:solidFill>
            <a:srgbClr val="CE1126"/>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609600" y="1524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117600" y="1066800"/>
            <a:ext cx="1016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83634"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1036" name="Text Box 12"/>
          <p:cNvSpPr txBox="1">
            <a:spLocks noChangeArrowheads="1"/>
          </p:cNvSpPr>
          <p:nvPr/>
        </p:nvSpPr>
        <p:spPr bwMode="auto">
          <a:xfrm>
            <a:off x="9786151" y="6324600"/>
            <a:ext cx="2018501" cy="338554"/>
          </a:xfrm>
          <a:prstGeom prst="rect">
            <a:avLst/>
          </a:prstGeom>
          <a:noFill/>
          <a:ln w="9525">
            <a:noFill/>
            <a:miter lim="800000"/>
            <a:headEnd/>
            <a:tailEnd/>
          </a:ln>
          <a:effectLst/>
        </p:spPr>
        <p:txBody>
          <a:bodyPr wrap="none">
            <a:prstTxWarp prst="textNoShape">
              <a:avLst/>
            </a:prstTxWarp>
            <a:spAutoFit/>
          </a:bodyPr>
          <a:lstStyle/>
          <a:p>
            <a:pPr algn="r"/>
            <a:r>
              <a:rPr lang="en-US" sz="1600" dirty="0">
                <a:solidFill>
                  <a:schemeClr val="bg1"/>
                </a:solidFill>
                <a:latin typeface="Univers 65 Bold" charset="0"/>
              </a:rPr>
              <a:t>Recreation Services</a:t>
            </a:r>
          </a:p>
        </p:txBody>
      </p:sp>
      <p:pic>
        <p:nvPicPr>
          <p:cNvPr id="9" name="Picture 11" descr="ISU LEFT white.eps"/>
          <p:cNvPicPr>
            <a:picLocks noChangeAspect="1"/>
          </p:cNvPicPr>
          <p:nvPr/>
        </p:nvPicPr>
        <p:blipFill>
          <a:blip r:embed="rId13"/>
          <a:srcRect b="38235"/>
          <a:stretch>
            <a:fillRect/>
          </a:stretch>
        </p:blipFill>
        <p:spPr bwMode="auto">
          <a:xfrm>
            <a:off x="711200" y="6365928"/>
            <a:ext cx="4267200" cy="263473"/>
          </a:xfrm>
          <a:prstGeom prst="rect">
            <a:avLst/>
          </a:prstGeom>
          <a:noFill/>
          <a:ln w="9525">
            <a:noFill/>
            <a:miter lim="800000"/>
            <a:headEnd/>
            <a:tailEnd/>
          </a:ln>
        </p:spPr>
      </p:pic>
    </p:spTree>
    <p:extLst>
      <p:ext uri="{BB962C8B-B14F-4D97-AF65-F5344CB8AC3E}">
        <p14:creationId xmlns:p14="http://schemas.microsoft.com/office/powerpoint/2010/main" val="216112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500">
          <a:solidFill>
            <a:srgbClr val="CE1126"/>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Intramural Supervisor</a:t>
            </a:r>
          </a:p>
        </p:txBody>
      </p:sp>
      <p:sp>
        <p:nvSpPr>
          <p:cNvPr id="3" name="Subtitle 2"/>
          <p:cNvSpPr>
            <a:spLocks noGrp="1"/>
          </p:cNvSpPr>
          <p:nvPr>
            <p:ph type="subTitle" idx="1"/>
          </p:nvPr>
        </p:nvSpPr>
        <p:spPr/>
        <p:txBody>
          <a:bodyPr/>
          <a:lstStyle/>
          <a:p>
            <a:r>
              <a:rPr lang="en-US" dirty="0"/>
              <a:t>Training, Notes, &amp; Information</a:t>
            </a:r>
          </a:p>
        </p:txBody>
      </p:sp>
    </p:spTree>
    <p:extLst>
      <p:ext uri="{BB962C8B-B14F-4D97-AF65-F5344CB8AC3E}">
        <p14:creationId xmlns:p14="http://schemas.microsoft.com/office/powerpoint/2010/main" val="437431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Intramural Student Employee Purpose</a:t>
            </a:r>
          </a:p>
        </p:txBody>
      </p:sp>
      <p:sp>
        <p:nvSpPr>
          <p:cNvPr id="3" name="Content Placeholder 2"/>
          <p:cNvSpPr>
            <a:spLocks noGrp="1"/>
          </p:cNvSpPr>
          <p:nvPr>
            <p:ph idx="1"/>
          </p:nvPr>
        </p:nvSpPr>
        <p:spPr/>
        <p:txBody>
          <a:bodyPr/>
          <a:lstStyle/>
          <a:p>
            <a:r>
              <a:rPr lang="en-US" dirty="0"/>
              <a:t>We facilitate FUN and ensure sports are played fairly.</a:t>
            </a:r>
          </a:p>
        </p:txBody>
      </p:sp>
    </p:spTree>
    <p:extLst>
      <p:ext uri="{BB962C8B-B14F-4D97-AF65-F5344CB8AC3E}">
        <p14:creationId xmlns:p14="http://schemas.microsoft.com/office/powerpoint/2010/main" val="61226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a:t>
            </a:r>
          </a:p>
        </p:txBody>
      </p:sp>
      <p:sp>
        <p:nvSpPr>
          <p:cNvPr id="3" name="Content Placeholder 2"/>
          <p:cNvSpPr>
            <a:spLocks noGrp="1"/>
          </p:cNvSpPr>
          <p:nvPr>
            <p:ph idx="1"/>
          </p:nvPr>
        </p:nvSpPr>
        <p:spPr/>
        <p:txBody>
          <a:bodyPr/>
          <a:lstStyle/>
          <a:p>
            <a:r>
              <a:rPr lang="en-US" dirty="0"/>
              <a:t>You will not supervise every shift</a:t>
            </a:r>
          </a:p>
          <a:p>
            <a:r>
              <a:rPr lang="en-US" dirty="0"/>
              <a:t>You will still be expected to referee</a:t>
            </a:r>
          </a:p>
          <a:p>
            <a:r>
              <a:rPr lang="en-US" dirty="0"/>
              <a:t>There will be schedules where you are not scheduled to supervise any shifts</a:t>
            </a:r>
          </a:p>
          <a:p>
            <a:endParaRPr lang="en-US" dirty="0"/>
          </a:p>
          <a:p>
            <a:r>
              <a:rPr lang="en-US" dirty="0"/>
              <a:t>“I can pick up a supervisor shift only” – NO</a:t>
            </a:r>
          </a:p>
          <a:p>
            <a:r>
              <a:rPr lang="en-US" dirty="0"/>
              <a:t>If supervisors begin dropping referee shifts, I will convert your remaining supervisor shifts into referee shifts</a:t>
            </a:r>
          </a:p>
          <a:p>
            <a:endParaRPr lang="en-US" dirty="0"/>
          </a:p>
          <a:p>
            <a:r>
              <a:rPr lang="en-US" dirty="0"/>
              <a:t>Note: you make the same amount of pay regardless</a:t>
            </a:r>
          </a:p>
        </p:txBody>
      </p:sp>
    </p:spTree>
    <p:extLst>
      <p:ext uri="{BB962C8B-B14F-4D97-AF65-F5344CB8AC3E}">
        <p14:creationId xmlns:p14="http://schemas.microsoft.com/office/powerpoint/2010/main" val="3167118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 I BETTER Than You Today?</a:t>
            </a:r>
          </a:p>
        </p:txBody>
      </p:sp>
      <p:sp>
        <p:nvSpPr>
          <p:cNvPr id="3" name="Content Placeholder 2"/>
          <p:cNvSpPr>
            <a:spLocks noGrp="1"/>
          </p:cNvSpPr>
          <p:nvPr>
            <p:ph idx="1"/>
          </p:nvPr>
        </p:nvSpPr>
        <p:spPr/>
        <p:txBody>
          <a:bodyPr/>
          <a:lstStyle/>
          <a:p>
            <a:r>
              <a:rPr lang="en-US" dirty="0"/>
              <a:t>Lead Supervisor</a:t>
            </a:r>
          </a:p>
          <a:p>
            <a:r>
              <a:rPr lang="en-US" dirty="0"/>
              <a:t>Supervisor</a:t>
            </a:r>
          </a:p>
          <a:p>
            <a:r>
              <a:rPr lang="en-US" dirty="0"/>
              <a:t>Referee</a:t>
            </a:r>
          </a:p>
          <a:p>
            <a:endParaRPr lang="en-US" dirty="0"/>
          </a:p>
          <a:p>
            <a:r>
              <a:rPr lang="en-US" dirty="0"/>
              <a:t>WORK TOGETHER, we are all on the same team!</a:t>
            </a:r>
          </a:p>
        </p:txBody>
      </p:sp>
    </p:spTree>
    <p:extLst>
      <p:ext uri="{BB962C8B-B14F-4D97-AF65-F5344CB8AC3E}">
        <p14:creationId xmlns:p14="http://schemas.microsoft.com/office/powerpoint/2010/main" val="346115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Picking up Clipboards</a:t>
            </a:r>
          </a:p>
        </p:txBody>
      </p:sp>
      <p:sp>
        <p:nvSpPr>
          <p:cNvPr id="3" name="Content Placeholder 2"/>
          <p:cNvSpPr>
            <a:spLocks noGrp="1"/>
          </p:cNvSpPr>
          <p:nvPr>
            <p:ph idx="1"/>
          </p:nvPr>
        </p:nvSpPr>
        <p:spPr>
          <a:xfrm>
            <a:off x="315495" y="1066800"/>
            <a:ext cx="4673600" cy="4692316"/>
          </a:xfrm>
        </p:spPr>
        <p:txBody>
          <a:bodyPr/>
          <a:lstStyle/>
          <a:p>
            <a:r>
              <a:rPr lang="en-US" sz="2000" dirty="0"/>
              <a:t>LEAD supervisor’s responsibility</a:t>
            </a:r>
          </a:p>
          <a:p>
            <a:r>
              <a:rPr lang="en-US" sz="2000" dirty="0"/>
              <a:t>Clipboards for events in State Gym will be at the front desk (basketball, volleyball, </a:t>
            </a:r>
            <a:r>
              <a:rPr lang="en-US" sz="2000" dirty="0" err="1"/>
              <a:t>etc</a:t>
            </a:r>
            <a:r>
              <a:rPr lang="en-US" sz="2000" dirty="0"/>
              <a:t>)</a:t>
            </a:r>
          </a:p>
          <a:p>
            <a:r>
              <a:rPr lang="en-US" sz="2000" dirty="0"/>
              <a:t>ALL other locations or outdoor activities will be at the Beyer desk</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015" y="280736"/>
            <a:ext cx="6130585" cy="36656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031959"/>
            <a:ext cx="4015873" cy="3019926"/>
          </a:xfrm>
          <a:prstGeom prst="rect">
            <a:avLst/>
          </a:prstGeom>
        </p:spPr>
      </p:pic>
      <p:sp>
        <p:nvSpPr>
          <p:cNvPr id="6" name="TextBox 5"/>
          <p:cNvSpPr txBox="1"/>
          <p:nvPr/>
        </p:nvSpPr>
        <p:spPr>
          <a:xfrm>
            <a:off x="4625473" y="5682553"/>
            <a:ext cx="3040256" cy="369332"/>
          </a:xfrm>
          <a:prstGeom prst="rect">
            <a:avLst/>
          </a:prstGeom>
          <a:noFill/>
        </p:spPr>
        <p:txBody>
          <a:bodyPr wrap="none" rtlCol="0">
            <a:spAutoFit/>
          </a:bodyPr>
          <a:lstStyle/>
          <a:p>
            <a:r>
              <a:rPr lang="en-US" dirty="0"/>
              <a:t>State Gym Pick-Up/Drop-off</a:t>
            </a:r>
          </a:p>
        </p:txBody>
      </p:sp>
      <p:sp>
        <p:nvSpPr>
          <p:cNvPr id="7" name="TextBox 6"/>
          <p:cNvSpPr txBox="1"/>
          <p:nvPr/>
        </p:nvSpPr>
        <p:spPr>
          <a:xfrm>
            <a:off x="7128041" y="3945994"/>
            <a:ext cx="2552943" cy="369332"/>
          </a:xfrm>
          <a:prstGeom prst="rect">
            <a:avLst/>
          </a:prstGeom>
          <a:noFill/>
        </p:spPr>
        <p:txBody>
          <a:bodyPr wrap="none" rtlCol="0">
            <a:spAutoFit/>
          </a:bodyPr>
          <a:lstStyle/>
          <a:p>
            <a:r>
              <a:rPr lang="en-US" dirty="0"/>
              <a:t>Beyer Pick-Up/Drop-off</a:t>
            </a:r>
          </a:p>
        </p:txBody>
      </p:sp>
    </p:spTree>
    <p:extLst>
      <p:ext uri="{BB962C8B-B14F-4D97-AF65-F5344CB8AC3E}">
        <p14:creationId xmlns:p14="http://schemas.microsoft.com/office/powerpoint/2010/main" val="2223082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Returning Clipboards</a:t>
            </a:r>
          </a:p>
        </p:txBody>
      </p:sp>
      <p:sp>
        <p:nvSpPr>
          <p:cNvPr id="3" name="Content Placeholder 2"/>
          <p:cNvSpPr>
            <a:spLocks noGrp="1"/>
          </p:cNvSpPr>
          <p:nvPr>
            <p:ph idx="1"/>
          </p:nvPr>
        </p:nvSpPr>
        <p:spPr>
          <a:xfrm>
            <a:off x="573506" y="1456656"/>
            <a:ext cx="5859378" cy="4351338"/>
          </a:xfrm>
        </p:spPr>
        <p:txBody>
          <a:bodyPr/>
          <a:lstStyle/>
          <a:p>
            <a:r>
              <a:rPr lang="en-US" dirty="0"/>
              <a:t>Clipboards MUST be returned the night of the event (NOT the next morning sometime)</a:t>
            </a:r>
          </a:p>
          <a:p>
            <a:r>
              <a:rPr lang="en-US" dirty="0"/>
              <a:t>Clipboard return areas:</a:t>
            </a:r>
          </a:p>
          <a:p>
            <a:pPr lvl="1"/>
            <a:r>
              <a:rPr lang="en-US" dirty="0"/>
              <a:t>State Gym Dropbox</a:t>
            </a:r>
          </a:p>
          <a:p>
            <a:pPr lvl="1"/>
            <a:r>
              <a:rPr lang="en-US" dirty="0"/>
              <a:t>State Gym front desk (Only for State Gym activities)</a:t>
            </a:r>
          </a:p>
          <a:p>
            <a:pPr lvl="1"/>
            <a:r>
              <a:rPr lang="en-US" dirty="0"/>
              <a:t>Beyer front desk</a:t>
            </a:r>
          </a:p>
          <a:p>
            <a:r>
              <a:rPr lang="en-US" dirty="0"/>
              <a:t>Facilities close at 10pm (use the </a:t>
            </a:r>
            <a:r>
              <a:rPr lang="en-US" dirty="0" err="1"/>
              <a:t>dropbox</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7097" y="2381165"/>
            <a:ext cx="5434375" cy="4075781"/>
          </a:xfrm>
          <a:prstGeom prst="rect">
            <a:avLst/>
          </a:prstGeom>
        </p:spPr>
      </p:pic>
    </p:spTree>
    <p:extLst>
      <p:ext uri="{BB962C8B-B14F-4D97-AF65-F5344CB8AC3E}">
        <p14:creationId xmlns:p14="http://schemas.microsoft.com/office/powerpoint/2010/main" val="2143529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AED’s</a:t>
            </a:r>
          </a:p>
        </p:txBody>
      </p:sp>
      <p:sp>
        <p:nvSpPr>
          <p:cNvPr id="3" name="Content Placeholder 2"/>
          <p:cNvSpPr>
            <a:spLocks noGrp="1"/>
          </p:cNvSpPr>
          <p:nvPr>
            <p:ph idx="1"/>
          </p:nvPr>
        </p:nvSpPr>
        <p:spPr>
          <a:xfrm>
            <a:off x="195179" y="1211179"/>
            <a:ext cx="4601410" cy="4114800"/>
          </a:xfrm>
        </p:spPr>
        <p:txBody>
          <a:bodyPr/>
          <a:lstStyle/>
          <a:p>
            <a:r>
              <a:rPr lang="en-US" dirty="0"/>
              <a:t>Used at all outdoor games</a:t>
            </a:r>
          </a:p>
          <a:p>
            <a:r>
              <a:rPr lang="en-US" dirty="0"/>
              <a:t>Will be kept on site when weather temperatures allow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9936" y="246646"/>
            <a:ext cx="6317916" cy="4738437"/>
          </a:xfrm>
          <a:prstGeom prst="rect">
            <a:avLst/>
          </a:prstGeom>
        </p:spPr>
      </p:pic>
    </p:spTree>
    <p:extLst>
      <p:ext uri="{BB962C8B-B14F-4D97-AF65-F5344CB8AC3E}">
        <p14:creationId xmlns:p14="http://schemas.microsoft.com/office/powerpoint/2010/main" val="398512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Attire &amp; Equipment</a:t>
            </a:r>
          </a:p>
        </p:txBody>
      </p:sp>
      <p:sp>
        <p:nvSpPr>
          <p:cNvPr id="3" name="Content Placeholder 2"/>
          <p:cNvSpPr>
            <a:spLocks noGrp="1"/>
          </p:cNvSpPr>
          <p:nvPr>
            <p:ph idx="1"/>
          </p:nvPr>
        </p:nvSpPr>
        <p:spPr/>
        <p:txBody>
          <a:bodyPr>
            <a:normAutofit fontScale="92500" lnSpcReduction="20000"/>
          </a:bodyPr>
          <a:lstStyle/>
          <a:p>
            <a:r>
              <a:rPr lang="en-US" dirty="0"/>
              <a:t>Supervisors:</a:t>
            </a:r>
          </a:p>
          <a:p>
            <a:pPr lvl="1"/>
            <a:r>
              <a:rPr lang="en-US" dirty="0"/>
              <a:t>Must wear IM supervisor shirt</a:t>
            </a:r>
          </a:p>
          <a:p>
            <a:pPr lvl="1"/>
            <a:r>
              <a:rPr lang="en-US" dirty="0"/>
              <a:t>Always carry a radio</a:t>
            </a:r>
          </a:p>
          <a:p>
            <a:pPr lvl="1"/>
            <a:r>
              <a:rPr lang="en-US" dirty="0"/>
              <a:t>Always have a medical kit</a:t>
            </a:r>
          </a:p>
          <a:p>
            <a:pPr lvl="1"/>
            <a:r>
              <a:rPr lang="en-US" dirty="0"/>
              <a:t>Always have your </a:t>
            </a:r>
            <a:r>
              <a:rPr lang="en-US" dirty="0" err="1"/>
              <a:t>ipad</a:t>
            </a:r>
            <a:endParaRPr lang="en-US" dirty="0"/>
          </a:p>
          <a:p>
            <a:pPr lvl="1"/>
            <a:endParaRPr lang="en-US" dirty="0"/>
          </a:p>
          <a:p>
            <a:r>
              <a:rPr lang="en-US" dirty="0"/>
              <a:t>Referees:</a:t>
            </a:r>
          </a:p>
          <a:p>
            <a:pPr lvl="1"/>
            <a:r>
              <a:rPr lang="en-US" dirty="0"/>
              <a:t>Must wear ref shirt</a:t>
            </a:r>
          </a:p>
          <a:p>
            <a:pPr lvl="1"/>
            <a:endParaRPr lang="en-US" dirty="0"/>
          </a:p>
          <a:p>
            <a:r>
              <a:rPr lang="en-US" dirty="0"/>
              <a:t>Do NOT take shirts home.</a:t>
            </a:r>
          </a:p>
          <a:p>
            <a:r>
              <a:rPr lang="en-US" dirty="0"/>
              <a:t>Do NOT wear shirts in public</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365791" y="1235409"/>
            <a:ext cx="3851444" cy="288858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01343" y="3527427"/>
            <a:ext cx="3568032" cy="2676024"/>
          </a:xfrm>
          <a:prstGeom prst="rect">
            <a:avLst/>
          </a:prstGeom>
        </p:spPr>
      </p:pic>
    </p:spTree>
    <p:extLst>
      <p:ext uri="{BB962C8B-B14F-4D97-AF65-F5344CB8AC3E}">
        <p14:creationId xmlns:p14="http://schemas.microsoft.com/office/powerpoint/2010/main" val="163005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In Employees</a:t>
            </a:r>
          </a:p>
        </p:txBody>
      </p:sp>
      <p:sp>
        <p:nvSpPr>
          <p:cNvPr id="3" name="Content Placeholder 2"/>
          <p:cNvSpPr>
            <a:spLocks noGrp="1"/>
          </p:cNvSpPr>
          <p:nvPr>
            <p:ph idx="1"/>
          </p:nvPr>
        </p:nvSpPr>
        <p:spPr>
          <a:xfrm>
            <a:off x="437147" y="1435769"/>
            <a:ext cx="6027821" cy="4604083"/>
          </a:xfrm>
        </p:spPr>
        <p:txBody>
          <a:bodyPr/>
          <a:lstStyle/>
          <a:p>
            <a:r>
              <a:rPr lang="en-US" sz="2000" dirty="0"/>
              <a:t>Each person signs their name &amp; ID number</a:t>
            </a:r>
          </a:p>
          <a:p>
            <a:r>
              <a:rPr lang="en-US" sz="2000" dirty="0"/>
              <a:t>Check their name off on the list of employees</a:t>
            </a:r>
          </a:p>
          <a:p>
            <a:r>
              <a:rPr lang="en-US" sz="2000" dirty="0"/>
              <a:t>Workday clock in/out</a:t>
            </a:r>
          </a:p>
          <a:p>
            <a:pPr lvl="1"/>
            <a:r>
              <a:rPr lang="en-US" sz="2000" dirty="0"/>
              <a:t>1 option</a:t>
            </a:r>
          </a:p>
          <a:p>
            <a:pPr lvl="2"/>
            <a:r>
              <a:rPr lang="en-US" sz="2000" dirty="0"/>
              <a:t>Use phone with Workday App</a:t>
            </a:r>
          </a:p>
          <a:p>
            <a:pPr lvl="2"/>
            <a:r>
              <a:rPr lang="en-US" sz="2000" dirty="0"/>
              <a:t>Make a note on sign-in sheet that their hours need to be added manually</a:t>
            </a:r>
          </a:p>
          <a:p>
            <a:r>
              <a:rPr lang="en-US" sz="2000" dirty="0"/>
              <a:t>CIRCLE names who did not show up for their scheduled shift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43030" y="992251"/>
            <a:ext cx="6492875" cy="4869656"/>
          </a:xfrm>
          <a:prstGeom prst="rect">
            <a:avLst/>
          </a:prstGeom>
        </p:spPr>
      </p:pic>
    </p:spTree>
    <p:extLst>
      <p:ext uri="{BB962C8B-B14F-4D97-AF65-F5344CB8AC3E}">
        <p14:creationId xmlns:p14="http://schemas.microsoft.com/office/powerpoint/2010/main" val="820760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Playing While Working</a:t>
            </a:r>
          </a:p>
        </p:txBody>
      </p:sp>
      <p:sp>
        <p:nvSpPr>
          <p:cNvPr id="3" name="Content Placeholder 2"/>
          <p:cNvSpPr>
            <a:spLocks noGrp="1"/>
          </p:cNvSpPr>
          <p:nvPr>
            <p:ph idx="1"/>
          </p:nvPr>
        </p:nvSpPr>
        <p:spPr/>
        <p:txBody>
          <a:bodyPr>
            <a:normAutofit/>
          </a:bodyPr>
          <a:lstStyle/>
          <a:p>
            <a:pPr marL="457200" lvl="1" indent="0">
              <a:buNone/>
            </a:pPr>
            <a:endParaRPr lang="en-US" dirty="0"/>
          </a:p>
          <a:p>
            <a:r>
              <a:rPr lang="en-US" dirty="0"/>
              <a:t>People who play will have a note next to their name on the list of employees working that night.</a:t>
            </a:r>
          </a:p>
          <a:p>
            <a:r>
              <a:rPr lang="en-US" dirty="0"/>
              <a:t>If someone doesn’t have a note next to their name and plays, you need to make a note on the sheet or shift report.</a:t>
            </a:r>
          </a:p>
        </p:txBody>
      </p:sp>
    </p:spTree>
    <p:extLst>
      <p:ext uri="{BB962C8B-B14F-4D97-AF65-F5344CB8AC3E}">
        <p14:creationId xmlns:p14="http://schemas.microsoft.com/office/powerpoint/2010/main" val="1319812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 Officials to Fields/Courts</a:t>
            </a:r>
          </a:p>
        </p:txBody>
      </p:sp>
      <p:sp>
        <p:nvSpPr>
          <p:cNvPr id="3" name="Content Placeholder 2"/>
          <p:cNvSpPr>
            <a:spLocks noGrp="1"/>
          </p:cNvSpPr>
          <p:nvPr>
            <p:ph idx="1"/>
          </p:nvPr>
        </p:nvSpPr>
        <p:spPr>
          <a:xfrm>
            <a:off x="1117600" y="1066799"/>
            <a:ext cx="10160000" cy="4491789"/>
          </a:xfrm>
        </p:spPr>
        <p:txBody>
          <a:bodyPr>
            <a:normAutofit fontScale="85000" lnSpcReduction="10000"/>
          </a:bodyPr>
          <a:lstStyle/>
          <a:p>
            <a:r>
              <a:rPr lang="en-US" dirty="0"/>
              <a:t>Employees have “skill numbers”</a:t>
            </a:r>
          </a:p>
          <a:p>
            <a:r>
              <a:rPr lang="en-US" dirty="0"/>
              <a:t>Spread out officials evenly via skill/experience level</a:t>
            </a:r>
          </a:p>
          <a:p>
            <a:endParaRPr lang="en-US" dirty="0"/>
          </a:p>
          <a:p>
            <a:r>
              <a:rPr lang="en-US" dirty="0"/>
              <a:t>The first person you assign to a field/court, make them start gathering the necessary equipment to bring out</a:t>
            </a:r>
          </a:p>
          <a:p>
            <a:pPr lvl="1"/>
            <a:r>
              <a:rPr lang="en-US" dirty="0"/>
              <a:t>Another supervisor should be in charge of handing out equipment</a:t>
            </a:r>
          </a:p>
          <a:p>
            <a:pPr lvl="1"/>
            <a:endParaRPr lang="en-US" dirty="0"/>
          </a:p>
          <a:p>
            <a:r>
              <a:rPr lang="en-US" dirty="0"/>
              <a:t>Each hour, make sure to have the proper number of refs on each field/court</a:t>
            </a:r>
          </a:p>
          <a:p>
            <a:pPr lvl="1"/>
            <a:r>
              <a:rPr lang="en-US" dirty="0"/>
              <a:t>Use your radios to communicate shortages or extras</a:t>
            </a:r>
          </a:p>
          <a:p>
            <a:pPr lvl="1"/>
            <a:r>
              <a:rPr lang="en-US" dirty="0"/>
              <a:t>If you have extras, ask others if they need help with coverage</a:t>
            </a:r>
          </a:p>
          <a:p>
            <a:pPr lvl="1"/>
            <a:r>
              <a:rPr lang="en-US" dirty="0"/>
              <a:t>No fields should ever have 4 referees on one field and only 2 on another</a:t>
            </a:r>
          </a:p>
        </p:txBody>
      </p:sp>
    </p:spTree>
    <p:extLst>
      <p:ext uri="{BB962C8B-B14F-4D97-AF65-F5344CB8AC3E}">
        <p14:creationId xmlns:p14="http://schemas.microsoft.com/office/powerpoint/2010/main" val="191866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your cell phones out!</a:t>
            </a:r>
          </a:p>
        </p:txBody>
      </p:sp>
      <p:sp>
        <p:nvSpPr>
          <p:cNvPr id="3" name="Content Placeholder 2"/>
          <p:cNvSpPr>
            <a:spLocks noGrp="1"/>
          </p:cNvSpPr>
          <p:nvPr>
            <p:ph idx="1"/>
          </p:nvPr>
        </p:nvSpPr>
        <p:spPr>
          <a:xfrm>
            <a:off x="1117600" y="1066800"/>
            <a:ext cx="10160000" cy="1319784"/>
          </a:xfrm>
        </p:spPr>
        <p:txBody>
          <a:bodyPr/>
          <a:lstStyle/>
          <a:p>
            <a:r>
              <a:rPr lang="en-US" dirty="0"/>
              <a:t>ISU Police (Dept. of Public Safety):</a:t>
            </a:r>
          </a:p>
          <a:p>
            <a:pPr lvl="1"/>
            <a:r>
              <a:rPr lang="en-US" dirty="0"/>
              <a:t>515-294-4428</a:t>
            </a:r>
          </a:p>
          <a:p>
            <a:pPr lvl="1"/>
            <a:endParaRPr lang="en-US" dirty="0"/>
          </a:p>
          <a:p>
            <a:r>
              <a:rPr lang="en-US" dirty="0"/>
              <a:t>Nathan’s Cell:</a:t>
            </a:r>
          </a:p>
          <a:p>
            <a:pPr lvl="1"/>
            <a:r>
              <a:rPr lang="en-US" dirty="0"/>
              <a:t>515-451-1911</a:t>
            </a:r>
          </a:p>
          <a:p>
            <a:pPr lvl="1"/>
            <a:r>
              <a:rPr lang="en-US" dirty="0"/>
              <a:t>Send me a text with your name in the message</a:t>
            </a:r>
          </a:p>
        </p:txBody>
      </p:sp>
      <p:sp>
        <p:nvSpPr>
          <p:cNvPr id="4" name="TextBox 3"/>
          <p:cNvSpPr txBox="1"/>
          <p:nvPr/>
        </p:nvSpPr>
        <p:spPr>
          <a:xfrm>
            <a:off x="1088136" y="2615184"/>
            <a:ext cx="10323576" cy="18288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5012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nodePh="1">
                                  <p:stCondLst>
                                    <p:cond delay="0"/>
                                  </p:stCondLst>
                                  <p:endCondLst>
                                    <p:cond evt="begin" delay="0">
                                      <p:tn val="19"/>
                                    </p:cond>
                                  </p:end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iagram&#10;&#10;Description automatically generated">
            <a:extLst>
              <a:ext uri="{FF2B5EF4-FFF2-40B4-BE49-F238E27FC236}">
                <a16:creationId xmlns:a16="http://schemas.microsoft.com/office/drawing/2014/main" id="{405E56D6-A585-40A0-A41B-6C634BF516F5}"/>
              </a:ext>
            </a:extLst>
          </p:cNvPr>
          <p:cNvPicPr>
            <a:picLocks noChangeAspect="1"/>
          </p:cNvPicPr>
          <p:nvPr/>
        </p:nvPicPr>
        <p:blipFill>
          <a:blip r:embed="rId2"/>
          <a:stretch>
            <a:fillRect/>
          </a:stretch>
        </p:blipFill>
        <p:spPr>
          <a:xfrm rot="16200000">
            <a:off x="1452284" y="-2735522"/>
            <a:ext cx="8924729" cy="11515353"/>
          </a:xfrm>
          <a:prstGeom prst="rect">
            <a:avLst/>
          </a:prstGeom>
        </p:spPr>
      </p:pic>
      <p:sp>
        <p:nvSpPr>
          <p:cNvPr id="2" name="Title 1"/>
          <p:cNvSpPr>
            <a:spLocks noGrp="1"/>
          </p:cNvSpPr>
          <p:nvPr>
            <p:ph type="title"/>
          </p:nvPr>
        </p:nvSpPr>
        <p:spPr/>
        <p:txBody>
          <a:bodyPr/>
          <a:lstStyle/>
          <a:p>
            <a:r>
              <a:rPr lang="en-US" dirty="0"/>
              <a:t>Assign Officials to Fields/Courts</a:t>
            </a:r>
          </a:p>
        </p:txBody>
      </p:sp>
    </p:spTree>
    <p:extLst>
      <p:ext uri="{BB962C8B-B14F-4D97-AF65-F5344CB8AC3E}">
        <p14:creationId xmlns:p14="http://schemas.microsoft.com/office/powerpoint/2010/main" val="663697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 Equipment </a:t>
            </a:r>
          </a:p>
        </p:txBody>
      </p:sp>
      <p:sp>
        <p:nvSpPr>
          <p:cNvPr id="3" name="Content Placeholder 2"/>
          <p:cNvSpPr>
            <a:spLocks noGrp="1"/>
          </p:cNvSpPr>
          <p:nvPr>
            <p:ph idx="1"/>
          </p:nvPr>
        </p:nvSpPr>
        <p:spPr>
          <a:xfrm>
            <a:off x="1101558" y="1018674"/>
            <a:ext cx="10160000" cy="5077326"/>
          </a:xfrm>
        </p:spPr>
        <p:txBody>
          <a:bodyPr/>
          <a:lstStyle/>
          <a:p>
            <a:r>
              <a:rPr lang="en-US" dirty="0"/>
              <a:t>Every supervisor should be carrying:</a:t>
            </a:r>
          </a:p>
          <a:p>
            <a:pPr lvl="1"/>
            <a:r>
              <a:rPr lang="en-US" dirty="0"/>
              <a:t>Med kit</a:t>
            </a:r>
          </a:p>
          <a:p>
            <a:pPr lvl="1"/>
            <a:r>
              <a:rPr lang="en-US" dirty="0" err="1"/>
              <a:t>ipad</a:t>
            </a:r>
            <a:r>
              <a:rPr lang="en-US" dirty="0"/>
              <a:t> (fill out injury reports; also keep track of weather)</a:t>
            </a:r>
          </a:p>
          <a:p>
            <a:pPr lvl="1"/>
            <a:r>
              <a:rPr lang="en-US" dirty="0" err="1"/>
              <a:t>Walkie</a:t>
            </a:r>
            <a:r>
              <a:rPr lang="en-US" dirty="0"/>
              <a:t> talkie</a:t>
            </a:r>
          </a:p>
          <a:p>
            <a:pPr lvl="1"/>
            <a:endParaRPr lang="en-US" dirty="0"/>
          </a:p>
          <a:p>
            <a:r>
              <a:rPr lang="en-US" dirty="0"/>
              <a:t>One supervisor will carry the AED</a:t>
            </a:r>
          </a:p>
          <a:p>
            <a:endParaRPr lang="en-US" dirty="0"/>
          </a:p>
          <a:p>
            <a:r>
              <a:rPr lang="en-US" dirty="0"/>
              <a:t>(Optional bucket)</a:t>
            </a:r>
          </a:p>
          <a:p>
            <a:endParaRPr lang="en-US" dirty="0"/>
          </a:p>
          <a:p>
            <a:r>
              <a:rPr lang="en-US" dirty="0"/>
              <a:t>No supervisors should be in the hut once games begin</a:t>
            </a:r>
          </a:p>
        </p:txBody>
      </p:sp>
    </p:spTree>
    <p:extLst>
      <p:ext uri="{BB962C8B-B14F-4D97-AF65-F5344CB8AC3E}">
        <p14:creationId xmlns:p14="http://schemas.microsoft.com/office/powerpoint/2010/main" val="1468129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 Areas</a:t>
            </a:r>
          </a:p>
        </p:txBody>
      </p:sp>
      <p:sp>
        <p:nvSpPr>
          <p:cNvPr id="3" name="Content Placeholder 2"/>
          <p:cNvSpPr>
            <a:spLocks noGrp="1"/>
          </p:cNvSpPr>
          <p:nvPr>
            <p:ph idx="1"/>
          </p:nvPr>
        </p:nvSpPr>
        <p:spPr>
          <a:xfrm>
            <a:off x="838200" y="1825625"/>
            <a:ext cx="4431632" cy="4351338"/>
          </a:xfrm>
        </p:spPr>
        <p:txBody>
          <a:bodyPr/>
          <a:lstStyle/>
          <a:p>
            <a:r>
              <a:rPr lang="en-US" dirty="0"/>
              <a:t>Each supervisor will have an assigned area to cover for their shift.  Stay in your area!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7684" y="152400"/>
            <a:ext cx="4478482" cy="5795682"/>
          </a:xfrm>
          <a:prstGeom prst="rect">
            <a:avLst/>
          </a:prstGeom>
        </p:spPr>
      </p:pic>
    </p:spTree>
    <p:extLst>
      <p:ext uri="{BB962C8B-B14F-4D97-AF65-F5344CB8AC3E}">
        <p14:creationId xmlns:p14="http://schemas.microsoft.com/office/powerpoint/2010/main" val="2860031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Night/Shift</a:t>
            </a:r>
          </a:p>
        </p:txBody>
      </p:sp>
      <p:sp>
        <p:nvSpPr>
          <p:cNvPr id="3" name="Content Placeholder 2"/>
          <p:cNvSpPr>
            <a:spLocks noGrp="1"/>
          </p:cNvSpPr>
          <p:nvPr>
            <p:ph idx="1"/>
          </p:nvPr>
        </p:nvSpPr>
        <p:spPr/>
        <p:txBody>
          <a:bodyPr/>
          <a:lstStyle/>
          <a:p>
            <a:r>
              <a:rPr lang="en-US" dirty="0"/>
              <a:t>Pile up jerseys into bags (Separate of flag belts)</a:t>
            </a:r>
          </a:p>
          <a:p>
            <a:r>
              <a:rPr lang="en-US" dirty="0"/>
              <a:t>Do NOT re-hang shirts that were used</a:t>
            </a:r>
          </a:p>
          <a:p>
            <a:r>
              <a:rPr lang="en-US" dirty="0"/>
              <a:t>Make sure all equipment is returned and put away PROPERLY</a:t>
            </a:r>
          </a:p>
          <a:p>
            <a:r>
              <a:rPr lang="en-US" dirty="0"/>
              <a:t>Make sure all games &amp; employees are finished</a:t>
            </a:r>
          </a:p>
          <a:p>
            <a:r>
              <a:rPr lang="en-US" dirty="0"/>
              <a:t>Charge your </a:t>
            </a:r>
            <a:r>
              <a:rPr lang="en-US" dirty="0" err="1"/>
              <a:t>ipad</a:t>
            </a:r>
            <a:r>
              <a:rPr lang="en-US" dirty="0"/>
              <a:t> in the proper location</a:t>
            </a:r>
          </a:p>
          <a:p>
            <a:r>
              <a:rPr lang="en-US" dirty="0"/>
              <a:t>Turn lights off</a:t>
            </a:r>
          </a:p>
          <a:p>
            <a:r>
              <a:rPr lang="en-US" dirty="0"/>
              <a:t>Make sure door is locked when you leave</a:t>
            </a:r>
          </a:p>
          <a:p>
            <a:r>
              <a:rPr lang="en-US" dirty="0"/>
              <a:t>RETURN CLIPBOARD to BEYER/DROPBOX</a:t>
            </a:r>
          </a:p>
        </p:txBody>
      </p:sp>
    </p:spTree>
    <p:extLst>
      <p:ext uri="{BB962C8B-B14F-4D97-AF65-F5344CB8AC3E}">
        <p14:creationId xmlns:p14="http://schemas.microsoft.com/office/powerpoint/2010/main" val="3164713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Participation in Intramural Activities</a:t>
            </a:r>
          </a:p>
        </p:txBody>
      </p:sp>
      <p:sp>
        <p:nvSpPr>
          <p:cNvPr id="3" name="Content Placeholder 2"/>
          <p:cNvSpPr>
            <a:spLocks noGrp="1"/>
          </p:cNvSpPr>
          <p:nvPr>
            <p:ph idx="1"/>
          </p:nvPr>
        </p:nvSpPr>
        <p:spPr>
          <a:xfrm>
            <a:off x="1117600" y="1066800"/>
            <a:ext cx="10160000" cy="4965032"/>
          </a:xfrm>
        </p:spPr>
        <p:txBody>
          <a:bodyPr/>
          <a:lstStyle/>
          <a:p>
            <a:r>
              <a:rPr lang="en-US" dirty="0"/>
              <a:t>We highly encourage you to participate in any sports you want</a:t>
            </a:r>
          </a:p>
          <a:p>
            <a:endParaRPr lang="en-US" dirty="0"/>
          </a:p>
          <a:p>
            <a:r>
              <a:rPr lang="en-US" dirty="0"/>
              <a:t>When you are playing, there will NOT be any problems from you or your team regarding sportsmanship</a:t>
            </a:r>
          </a:p>
          <a:p>
            <a:endParaRPr lang="en-US" dirty="0"/>
          </a:p>
          <a:p>
            <a:r>
              <a:rPr lang="en-US" dirty="0"/>
              <a:t>Our staff will NOT engage in berating your colleagues</a:t>
            </a:r>
          </a:p>
          <a:p>
            <a:pPr lvl="1"/>
            <a:r>
              <a:rPr lang="en-US" dirty="0"/>
              <a:t>Reports of this will be the easiest way for you to lose your position as supervisor and potentially IM employment</a:t>
            </a:r>
          </a:p>
          <a:p>
            <a:pPr lvl="1"/>
            <a:endParaRPr lang="en-US" dirty="0"/>
          </a:p>
          <a:p>
            <a:r>
              <a:rPr lang="en-US" dirty="0"/>
              <a:t>Cheating, sandbagging, using ineligible players will not be tolerated by our staff</a:t>
            </a:r>
          </a:p>
        </p:txBody>
      </p:sp>
    </p:spTree>
    <p:extLst>
      <p:ext uri="{BB962C8B-B14F-4D97-AF65-F5344CB8AC3E}">
        <p14:creationId xmlns:p14="http://schemas.microsoft.com/office/powerpoint/2010/main" val="2941084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Policy</a:t>
            </a:r>
          </a:p>
        </p:txBody>
      </p:sp>
      <p:sp>
        <p:nvSpPr>
          <p:cNvPr id="3" name="Content Placeholder 2"/>
          <p:cNvSpPr>
            <a:spLocks noGrp="1"/>
          </p:cNvSpPr>
          <p:nvPr>
            <p:ph idx="1"/>
          </p:nvPr>
        </p:nvSpPr>
        <p:spPr/>
        <p:txBody>
          <a:bodyPr/>
          <a:lstStyle/>
          <a:p>
            <a:r>
              <a:rPr lang="en-US" dirty="0"/>
              <a:t>Do </a:t>
            </a:r>
            <a:r>
              <a:rPr lang="en-US" dirty="0">
                <a:solidFill>
                  <a:srgbClr val="FF0000"/>
                </a:solidFill>
              </a:rPr>
              <a:t>NOT</a:t>
            </a:r>
            <a:r>
              <a:rPr lang="en-US" dirty="0"/>
              <a:t> bring your homework</a:t>
            </a:r>
          </a:p>
          <a:p>
            <a:pPr marL="0" indent="0">
              <a:buNone/>
            </a:pPr>
            <a:endParaRPr lang="en-US" dirty="0"/>
          </a:p>
        </p:txBody>
      </p:sp>
    </p:spTree>
    <p:extLst>
      <p:ext uri="{BB962C8B-B14F-4D97-AF65-F5344CB8AC3E}">
        <p14:creationId xmlns:p14="http://schemas.microsoft.com/office/powerpoint/2010/main" val="558772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w/ Participants</a:t>
            </a:r>
          </a:p>
        </p:txBody>
      </p:sp>
      <p:sp>
        <p:nvSpPr>
          <p:cNvPr id="3" name="Content Placeholder 2"/>
          <p:cNvSpPr>
            <a:spLocks noGrp="1"/>
          </p:cNvSpPr>
          <p:nvPr>
            <p:ph idx="1"/>
          </p:nvPr>
        </p:nvSpPr>
        <p:spPr/>
        <p:txBody>
          <a:bodyPr/>
          <a:lstStyle/>
          <a:p>
            <a:r>
              <a:rPr lang="en-US" dirty="0"/>
              <a:t>You are there to be helpful and be a conflict/problem solver when issues arise</a:t>
            </a:r>
          </a:p>
          <a:p>
            <a:r>
              <a:rPr lang="en-US" dirty="0"/>
              <a:t>NEVER cuss towards or about any participants</a:t>
            </a:r>
          </a:p>
          <a:p>
            <a:r>
              <a:rPr lang="en-US" dirty="0"/>
              <a:t>Keep calm. Refer them to me if they have issues.  Call DPS if necessary</a:t>
            </a:r>
          </a:p>
          <a:p>
            <a:r>
              <a:rPr lang="en-US" dirty="0"/>
              <a:t>Giving information to participants….</a:t>
            </a:r>
          </a:p>
        </p:txBody>
      </p:sp>
    </p:spTree>
    <p:extLst>
      <p:ext uri="{BB962C8B-B14F-4D97-AF65-F5344CB8AC3E}">
        <p14:creationId xmlns:p14="http://schemas.microsoft.com/office/powerpoint/2010/main" val="2682356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Unsportsmanlike Behavior (Participant/Spectators)</a:t>
            </a:r>
          </a:p>
        </p:txBody>
      </p:sp>
      <p:sp>
        <p:nvSpPr>
          <p:cNvPr id="3" name="Content Placeholder 2"/>
          <p:cNvSpPr>
            <a:spLocks noGrp="1"/>
          </p:cNvSpPr>
          <p:nvPr>
            <p:ph idx="1"/>
          </p:nvPr>
        </p:nvSpPr>
        <p:spPr/>
        <p:txBody>
          <a:bodyPr/>
          <a:lstStyle/>
          <a:p>
            <a:r>
              <a:rPr lang="en-US" dirty="0"/>
              <a:t>Depends on severity</a:t>
            </a:r>
          </a:p>
          <a:p>
            <a:r>
              <a:rPr lang="en-US" dirty="0"/>
              <a:t>Ask them to leave the facility</a:t>
            </a:r>
          </a:p>
          <a:p>
            <a:r>
              <a:rPr lang="en-US" dirty="0"/>
              <a:t>Call DPS if they won’t leave</a:t>
            </a:r>
          </a:p>
          <a:p>
            <a:endParaRPr lang="en-US" dirty="0"/>
          </a:p>
          <a:p>
            <a:r>
              <a:rPr lang="en-US" dirty="0"/>
              <a:t>Important to keep CALM</a:t>
            </a:r>
          </a:p>
          <a:p>
            <a:r>
              <a:rPr lang="en-US" dirty="0"/>
              <a:t>Do not cuss at them</a:t>
            </a:r>
          </a:p>
          <a:p>
            <a:r>
              <a:rPr lang="en-US" dirty="0"/>
              <a:t>If possible, give them an explanation</a:t>
            </a:r>
          </a:p>
          <a:p>
            <a:pPr lvl="1"/>
            <a:r>
              <a:rPr lang="en-US" dirty="0"/>
              <a:t>If they don’t like it and problems persist, follow steps above</a:t>
            </a:r>
          </a:p>
        </p:txBody>
      </p:sp>
    </p:spTree>
    <p:extLst>
      <p:ext uri="{BB962C8B-B14F-4D97-AF65-F5344CB8AC3E}">
        <p14:creationId xmlns:p14="http://schemas.microsoft.com/office/powerpoint/2010/main" val="1976185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 Reporting Policy</a:t>
            </a:r>
          </a:p>
        </p:txBody>
      </p:sp>
      <p:sp>
        <p:nvSpPr>
          <p:cNvPr id="3" name="Content Placeholder 2"/>
          <p:cNvSpPr>
            <a:spLocks noGrp="1"/>
          </p:cNvSpPr>
          <p:nvPr>
            <p:ph idx="1"/>
          </p:nvPr>
        </p:nvSpPr>
        <p:spPr>
          <a:xfrm>
            <a:off x="445168" y="1129214"/>
            <a:ext cx="6677526" cy="4351338"/>
          </a:xfrm>
        </p:spPr>
        <p:txBody>
          <a:bodyPr/>
          <a:lstStyle/>
          <a:p>
            <a:r>
              <a:rPr lang="en-US" dirty="0"/>
              <a:t>If the shift is a supervisor shift, you MUST get a supervisor to cover it. </a:t>
            </a:r>
          </a:p>
          <a:p>
            <a:r>
              <a:rPr lang="en-US" dirty="0"/>
              <a:t>If you have a sub work your shift, YOU are responsible for reporting who is subbing for you.</a:t>
            </a:r>
          </a:p>
          <a:p>
            <a:r>
              <a:rPr lang="en-US" dirty="0"/>
              <a:t>Fill out the form online</a:t>
            </a:r>
          </a:p>
          <a:p>
            <a:r>
              <a:rPr lang="en-US" dirty="0"/>
              <a:t>If you do not fill out the sub form and neither of you show up, YOU will be held accountable for missing the shift</a:t>
            </a:r>
          </a:p>
        </p:txBody>
      </p:sp>
    </p:spTree>
    <p:extLst>
      <p:ext uri="{BB962C8B-B14F-4D97-AF65-F5344CB8AC3E}">
        <p14:creationId xmlns:p14="http://schemas.microsoft.com/office/powerpoint/2010/main" val="1138534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 Requirements</a:t>
            </a:r>
          </a:p>
        </p:txBody>
      </p:sp>
      <p:sp>
        <p:nvSpPr>
          <p:cNvPr id="3" name="Content Placeholder 2"/>
          <p:cNvSpPr>
            <a:spLocks noGrp="1"/>
          </p:cNvSpPr>
          <p:nvPr>
            <p:ph idx="1"/>
          </p:nvPr>
        </p:nvSpPr>
        <p:spPr/>
        <p:txBody>
          <a:bodyPr/>
          <a:lstStyle/>
          <a:p>
            <a:r>
              <a:rPr lang="en-US" dirty="0"/>
              <a:t>All supervisors MUST</a:t>
            </a:r>
          </a:p>
          <a:p>
            <a:pPr lvl="1"/>
            <a:r>
              <a:rPr lang="en-US" dirty="0"/>
              <a:t>Take Blood Borne Pathogen &amp; Fire Safety training</a:t>
            </a:r>
          </a:p>
          <a:p>
            <a:pPr lvl="1"/>
            <a:r>
              <a:rPr lang="en-US" dirty="0"/>
              <a:t>CPR/AED</a:t>
            </a:r>
          </a:p>
          <a:p>
            <a:pPr lvl="1"/>
            <a:r>
              <a:rPr lang="en-US" dirty="0"/>
              <a:t>EAP</a:t>
            </a:r>
          </a:p>
          <a:p>
            <a:pPr lvl="1"/>
            <a:r>
              <a:rPr lang="en-US" dirty="0"/>
              <a:t>Customer Service</a:t>
            </a:r>
          </a:p>
          <a:p>
            <a:pPr lvl="1"/>
            <a:r>
              <a:rPr lang="en-US" dirty="0"/>
              <a:t>Attend requires meetings</a:t>
            </a:r>
          </a:p>
          <a:p>
            <a:pPr lvl="2"/>
            <a:r>
              <a:rPr lang="en-US" dirty="0"/>
              <a:t>All staff trainings</a:t>
            </a:r>
          </a:p>
          <a:p>
            <a:pPr lvl="2"/>
            <a:r>
              <a:rPr lang="en-US" dirty="0"/>
              <a:t>Supervisor trainings</a:t>
            </a:r>
          </a:p>
        </p:txBody>
      </p:sp>
    </p:spTree>
    <p:extLst>
      <p:ext uri="{BB962C8B-B14F-4D97-AF65-F5344CB8AC3E}">
        <p14:creationId xmlns:p14="http://schemas.microsoft.com/office/powerpoint/2010/main" val="272216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POLICY</a:t>
            </a:r>
          </a:p>
        </p:txBody>
      </p:sp>
      <p:sp>
        <p:nvSpPr>
          <p:cNvPr id="3" name="Content Placeholder 2"/>
          <p:cNvSpPr>
            <a:spLocks noGrp="1"/>
          </p:cNvSpPr>
          <p:nvPr>
            <p:ph idx="1"/>
          </p:nvPr>
        </p:nvSpPr>
        <p:spPr/>
        <p:txBody>
          <a:bodyPr/>
          <a:lstStyle/>
          <a:p>
            <a:r>
              <a:rPr lang="en-US" dirty="0"/>
              <a:t>IF YOU ARE NOT FEELING WELL OR HAVE SYMPTOMS, DO NOT COME TO WORK!</a:t>
            </a:r>
          </a:p>
          <a:p>
            <a:r>
              <a:rPr lang="en-US" dirty="0"/>
              <a:t>Communication is critical</a:t>
            </a:r>
          </a:p>
          <a:p>
            <a:r>
              <a:rPr lang="en-US" dirty="0"/>
              <a:t>COVID pay for student employees</a:t>
            </a:r>
          </a:p>
        </p:txBody>
      </p:sp>
    </p:spTree>
    <p:extLst>
      <p:ext uri="{BB962C8B-B14F-4D97-AF65-F5344CB8AC3E}">
        <p14:creationId xmlns:p14="http://schemas.microsoft.com/office/powerpoint/2010/main" val="4181472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Injuries/Medical Issues</a:t>
            </a:r>
          </a:p>
        </p:txBody>
      </p:sp>
      <p:sp>
        <p:nvSpPr>
          <p:cNvPr id="3" name="Content Placeholder 2"/>
          <p:cNvSpPr>
            <a:spLocks noGrp="1"/>
          </p:cNvSpPr>
          <p:nvPr>
            <p:ph idx="1"/>
          </p:nvPr>
        </p:nvSpPr>
        <p:spPr/>
        <p:txBody>
          <a:bodyPr/>
          <a:lstStyle/>
          <a:p>
            <a:r>
              <a:rPr lang="en-US" dirty="0"/>
              <a:t>You are NOT a licensed medical care provider</a:t>
            </a:r>
          </a:p>
          <a:p>
            <a:r>
              <a:rPr lang="en-US" dirty="0"/>
              <a:t>Your assistance does not go much farther than providing ice packs, </a:t>
            </a:r>
            <a:r>
              <a:rPr lang="en-US" dirty="0" err="1"/>
              <a:t>band-aids</a:t>
            </a:r>
            <a:r>
              <a:rPr lang="en-US" dirty="0"/>
              <a:t>, gauze, etc.</a:t>
            </a:r>
          </a:p>
          <a:p>
            <a:r>
              <a:rPr lang="en-US" dirty="0"/>
              <a:t>If the injury requires more than these simple tasks, emergency personnel should be called immediately</a:t>
            </a:r>
          </a:p>
          <a:p>
            <a:r>
              <a:rPr lang="en-US" dirty="0"/>
              <a:t>NEVER assist in “popping a shoulder back into place” or anything of that nature.  That is NOT your job nor in the scope of your training</a:t>
            </a:r>
          </a:p>
        </p:txBody>
      </p:sp>
    </p:spTree>
    <p:extLst>
      <p:ext uri="{BB962C8B-B14F-4D97-AF65-F5344CB8AC3E}">
        <p14:creationId xmlns:p14="http://schemas.microsoft.com/office/powerpoint/2010/main" val="2187295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 Kit Items</a:t>
            </a:r>
          </a:p>
        </p:txBody>
      </p:sp>
      <p:sp>
        <p:nvSpPr>
          <p:cNvPr id="3" name="Content Placeholder 2"/>
          <p:cNvSpPr>
            <a:spLocks noGrp="1"/>
          </p:cNvSpPr>
          <p:nvPr>
            <p:ph idx="1"/>
          </p:nvPr>
        </p:nvSpPr>
        <p:spPr>
          <a:xfrm>
            <a:off x="838200" y="1825625"/>
            <a:ext cx="4054642" cy="4351338"/>
          </a:xfrm>
        </p:spPr>
        <p:txBody>
          <a:bodyPr/>
          <a:lstStyle/>
          <a:p>
            <a:r>
              <a:rPr lang="en-US" dirty="0"/>
              <a:t>CPR Protective Mask</a:t>
            </a:r>
          </a:p>
          <a:p>
            <a:r>
              <a:rPr lang="en-US" dirty="0"/>
              <a:t>Bandages</a:t>
            </a:r>
          </a:p>
          <a:p>
            <a:r>
              <a:rPr lang="en-US" dirty="0"/>
              <a:t>Cold Packs</a:t>
            </a:r>
          </a:p>
          <a:p>
            <a:r>
              <a:rPr lang="en-US" dirty="0"/>
              <a:t>Cleansing Wipes</a:t>
            </a:r>
          </a:p>
          <a:p>
            <a:r>
              <a:rPr lang="en-US" dirty="0"/>
              <a:t>Dressing Pads</a:t>
            </a:r>
          </a:p>
          <a:p>
            <a:r>
              <a:rPr lang="en-US" dirty="0"/>
              <a:t>Eye Wash</a:t>
            </a:r>
          </a:p>
          <a:p>
            <a:r>
              <a:rPr lang="en-US" dirty="0"/>
              <a:t>Disposable Gloves</a:t>
            </a:r>
          </a:p>
          <a:p>
            <a:r>
              <a:rPr lang="en-US" dirty="0"/>
              <a:t>Scissors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1916" y="1825625"/>
            <a:ext cx="5876757" cy="4407568"/>
          </a:xfrm>
          <a:prstGeom prst="rect">
            <a:avLst/>
          </a:prstGeom>
        </p:spPr>
      </p:pic>
    </p:spTree>
    <p:extLst>
      <p:ext uri="{BB962C8B-B14F-4D97-AF65-F5344CB8AC3E}">
        <p14:creationId xmlns:p14="http://schemas.microsoft.com/office/powerpoint/2010/main" val="3323065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Spills</a:t>
            </a:r>
          </a:p>
        </p:txBody>
      </p:sp>
      <p:sp>
        <p:nvSpPr>
          <p:cNvPr id="3" name="Content Placeholder 2"/>
          <p:cNvSpPr>
            <a:spLocks noGrp="1"/>
          </p:cNvSpPr>
          <p:nvPr>
            <p:ph idx="1"/>
          </p:nvPr>
        </p:nvSpPr>
        <p:spPr>
          <a:xfrm>
            <a:off x="838200" y="1825625"/>
            <a:ext cx="4744453" cy="4351338"/>
          </a:xfrm>
        </p:spPr>
        <p:txBody>
          <a:bodyPr/>
          <a:lstStyle/>
          <a:p>
            <a:r>
              <a:rPr lang="en-US" dirty="0"/>
              <a:t>Wear gloves</a:t>
            </a:r>
          </a:p>
          <a:p>
            <a:r>
              <a:rPr lang="en-US" dirty="0"/>
              <a:t>Spray disinfectant</a:t>
            </a:r>
          </a:p>
          <a:p>
            <a:r>
              <a:rPr lang="en-US" dirty="0"/>
              <a:t>Wipe up</a:t>
            </a:r>
          </a:p>
          <a:p>
            <a:r>
              <a:rPr lang="en-US" dirty="0"/>
              <a:t>Throw anything you used in the disposable container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772151" y="1923799"/>
            <a:ext cx="4860758" cy="3645569"/>
          </a:xfrm>
          <a:prstGeom prst="rect">
            <a:avLst/>
          </a:prstGeom>
        </p:spPr>
      </p:pic>
    </p:spTree>
    <p:extLst>
      <p:ext uri="{BB962C8B-B14F-4D97-AF65-F5344CB8AC3E}">
        <p14:creationId xmlns:p14="http://schemas.microsoft.com/office/powerpoint/2010/main" val="852976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AED Locations – Beyer Hall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7845" y="1424377"/>
            <a:ext cx="7281271" cy="5357824"/>
          </a:xfrm>
          <a:prstGeom prst="rect">
            <a:avLst/>
          </a:prstGeom>
        </p:spPr>
      </p:pic>
    </p:spTree>
    <p:extLst>
      <p:ext uri="{BB962C8B-B14F-4D97-AF65-F5344CB8AC3E}">
        <p14:creationId xmlns:p14="http://schemas.microsoft.com/office/powerpoint/2010/main" val="3450491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AED Locations – State Gym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3227" y="1331605"/>
            <a:ext cx="7385545" cy="5434553"/>
          </a:xfrm>
          <a:prstGeom prst="rect">
            <a:avLst/>
          </a:prstGeom>
        </p:spPr>
      </p:pic>
    </p:spTree>
    <p:extLst>
      <p:ext uri="{BB962C8B-B14F-4D97-AF65-F5344CB8AC3E}">
        <p14:creationId xmlns:p14="http://schemas.microsoft.com/office/powerpoint/2010/main" val="3184910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AED Locations - Lied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5417" y="1429824"/>
            <a:ext cx="7241166" cy="5328314"/>
          </a:xfrm>
          <a:prstGeom prst="rect">
            <a:avLst/>
          </a:prstGeom>
        </p:spPr>
      </p:pic>
    </p:spTree>
    <p:extLst>
      <p:ext uri="{BB962C8B-B14F-4D97-AF65-F5344CB8AC3E}">
        <p14:creationId xmlns:p14="http://schemas.microsoft.com/office/powerpoint/2010/main" val="338897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ISU ID Card Policy</a:t>
            </a:r>
          </a:p>
        </p:txBody>
      </p:sp>
      <p:sp>
        <p:nvSpPr>
          <p:cNvPr id="3" name="Content Placeholder 2"/>
          <p:cNvSpPr>
            <a:spLocks noGrp="1"/>
          </p:cNvSpPr>
          <p:nvPr>
            <p:ph idx="1"/>
          </p:nvPr>
        </p:nvSpPr>
        <p:spPr/>
        <p:txBody>
          <a:bodyPr/>
          <a:lstStyle/>
          <a:p>
            <a:r>
              <a:rPr lang="en-US" dirty="0"/>
              <a:t>Participants MUST have some form of photo ID</a:t>
            </a:r>
          </a:p>
          <a:p>
            <a:pPr lvl="1"/>
            <a:r>
              <a:rPr lang="en-US" dirty="0"/>
              <a:t>ISU ID card preferred</a:t>
            </a:r>
          </a:p>
          <a:p>
            <a:pPr lvl="1"/>
            <a:r>
              <a:rPr lang="en-US" dirty="0"/>
              <a:t>Driver’s license OK</a:t>
            </a:r>
          </a:p>
          <a:p>
            <a:r>
              <a:rPr lang="en-US" dirty="0"/>
              <a:t>Any indoor activity they will need ISU ID card to enter the facility (so they should have their card to check-in as well)</a:t>
            </a:r>
          </a:p>
          <a:p>
            <a:r>
              <a:rPr lang="en-US" dirty="0"/>
              <a:t>No ID = NO PLAY</a:t>
            </a:r>
          </a:p>
          <a:p>
            <a:endParaRPr lang="en-US" dirty="0"/>
          </a:p>
          <a:p>
            <a:r>
              <a:rPr lang="en-US" dirty="0"/>
              <a:t>NEW (coming soon): can check in via IM Leagues QR code on phone</a:t>
            </a:r>
          </a:p>
        </p:txBody>
      </p:sp>
    </p:spTree>
    <p:extLst>
      <p:ext uri="{BB962C8B-B14F-4D97-AF65-F5344CB8AC3E}">
        <p14:creationId xmlns:p14="http://schemas.microsoft.com/office/powerpoint/2010/main" val="223920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Jewelry</a:t>
            </a:r>
          </a:p>
        </p:txBody>
      </p:sp>
      <p:sp>
        <p:nvSpPr>
          <p:cNvPr id="3" name="Content Placeholder 2"/>
          <p:cNvSpPr>
            <a:spLocks noGrp="1"/>
          </p:cNvSpPr>
          <p:nvPr>
            <p:ph idx="1"/>
          </p:nvPr>
        </p:nvSpPr>
        <p:spPr/>
        <p:txBody>
          <a:bodyPr/>
          <a:lstStyle/>
          <a:p>
            <a:r>
              <a:rPr lang="en-US" dirty="0"/>
              <a:t>Studs, ring bands ok</a:t>
            </a:r>
          </a:p>
          <a:p>
            <a:r>
              <a:rPr lang="en-US" dirty="0"/>
              <a:t>Dangly, hoops, </a:t>
            </a:r>
            <a:r>
              <a:rPr lang="en-US" dirty="0" err="1"/>
              <a:t>etc</a:t>
            </a:r>
            <a:r>
              <a:rPr lang="en-US" dirty="0"/>
              <a:t> earrings NOT legal</a:t>
            </a:r>
          </a:p>
          <a:p>
            <a:r>
              <a:rPr lang="en-US" dirty="0"/>
              <a:t>No necklaces</a:t>
            </a:r>
          </a:p>
          <a:p>
            <a:r>
              <a:rPr lang="en-US" dirty="0"/>
              <a:t>No rubber bands on arms</a:t>
            </a:r>
          </a:p>
          <a:p>
            <a:endParaRPr lang="en-US" dirty="0"/>
          </a:p>
          <a:p>
            <a:r>
              <a:rPr lang="en-US" dirty="0"/>
              <a:t>(NO hats in Ultimate – sunglasses are ok)</a:t>
            </a:r>
          </a:p>
        </p:txBody>
      </p:sp>
    </p:spTree>
    <p:extLst>
      <p:ext uri="{BB962C8B-B14F-4D97-AF65-F5344CB8AC3E}">
        <p14:creationId xmlns:p14="http://schemas.microsoft.com/office/powerpoint/2010/main" val="68028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Player Eligibility/</a:t>
            </a:r>
            <a:br>
              <a:rPr lang="en-US" dirty="0"/>
            </a:br>
            <a:r>
              <a:rPr lang="en-US" dirty="0"/>
              <a:t>Seen Player on Another Team</a:t>
            </a:r>
          </a:p>
        </p:txBody>
      </p:sp>
      <p:sp>
        <p:nvSpPr>
          <p:cNvPr id="3" name="Content Placeholder 2"/>
          <p:cNvSpPr>
            <a:spLocks noGrp="1"/>
          </p:cNvSpPr>
          <p:nvPr>
            <p:ph idx="1"/>
          </p:nvPr>
        </p:nvSpPr>
        <p:spPr>
          <a:xfrm>
            <a:off x="1109579" y="1588168"/>
            <a:ext cx="10160000" cy="4114800"/>
          </a:xfrm>
        </p:spPr>
        <p:txBody>
          <a:bodyPr/>
          <a:lstStyle/>
          <a:p>
            <a:r>
              <a:rPr lang="en-US" dirty="0"/>
              <a:t>**(Star) or Highlight their names on the scorecard</a:t>
            </a:r>
          </a:p>
          <a:p>
            <a:r>
              <a:rPr lang="en-US" dirty="0"/>
              <a:t>Leave a note in your nightly shift report</a:t>
            </a:r>
          </a:p>
          <a:p>
            <a:r>
              <a:rPr lang="en-US" dirty="0"/>
              <a:t>Allow them to play, office will take care of the investigation/disciplinary action</a:t>
            </a:r>
          </a:p>
          <a:p>
            <a:r>
              <a:rPr lang="en-US" dirty="0"/>
              <a:t>Information is key if you know (when did you see them play, what team was </a:t>
            </a:r>
            <a:r>
              <a:rPr lang="en-US" dirty="0" err="1"/>
              <a:t>it,etc</a:t>
            </a:r>
            <a:r>
              <a:rPr lang="en-US" dirty="0"/>
              <a:t>.)</a:t>
            </a:r>
          </a:p>
        </p:txBody>
      </p:sp>
    </p:spTree>
    <p:extLst>
      <p:ext uri="{BB962C8B-B14F-4D97-AF65-F5344CB8AC3E}">
        <p14:creationId xmlns:p14="http://schemas.microsoft.com/office/powerpoint/2010/main" val="1624482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Transgender Policy</a:t>
            </a:r>
          </a:p>
        </p:txBody>
      </p:sp>
      <p:sp>
        <p:nvSpPr>
          <p:cNvPr id="3" name="Content Placeholder 2"/>
          <p:cNvSpPr>
            <a:spLocks noGrp="1"/>
          </p:cNvSpPr>
          <p:nvPr>
            <p:ph idx="1"/>
          </p:nvPr>
        </p:nvSpPr>
        <p:spPr/>
        <p:txBody>
          <a:bodyPr>
            <a:normAutofit fontScale="92500"/>
          </a:bodyPr>
          <a:lstStyle/>
          <a:p>
            <a:r>
              <a:rPr lang="en-US" dirty="0"/>
              <a:t>All individuals shall be permitted to participate in the Iowa State University (ISU) Recreation Services, the Intramural (IM) Sports Program (i.e. Leagues, tournaments, etc.), and Sport Clubs program in a manner consistent with their gender identity. While sport programs are typically offered in gender-based divisions, ISU Recreation Services seek to provide opportunities for all students to participate in its programs inclusive of gender identity. If an individual or team is unsure of which division would be most appropriate in which to participate, please contact the Assistant Director – Intramurals or the Coordinator for Sport Clubs to help determine which division would most appropriately fit the participation needs of the individual or team.</a:t>
            </a:r>
          </a:p>
        </p:txBody>
      </p:sp>
    </p:spTree>
    <p:extLst>
      <p:ext uri="{BB962C8B-B14F-4D97-AF65-F5344CB8AC3E}">
        <p14:creationId xmlns:p14="http://schemas.microsoft.com/office/powerpoint/2010/main" val="203819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POLICY</a:t>
            </a:r>
          </a:p>
        </p:txBody>
      </p:sp>
      <p:sp>
        <p:nvSpPr>
          <p:cNvPr id="3" name="Content Placeholder 2"/>
          <p:cNvSpPr>
            <a:spLocks noGrp="1"/>
          </p:cNvSpPr>
          <p:nvPr>
            <p:ph idx="1"/>
          </p:nvPr>
        </p:nvSpPr>
        <p:spPr/>
        <p:txBody>
          <a:bodyPr/>
          <a:lstStyle/>
          <a:p>
            <a:r>
              <a:rPr lang="en-US" dirty="0"/>
              <a:t>Exposure: within 6 feet of a person who tested positive for more than 15 minutes (with our without a face covering)</a:t>
            </a:r>
          </a:p>
        </p:txBody>
      </p:sp>
    </p:spTree>
    <p:extLst>
      <p:ext uri="{BB962C8B-B14F-4D97-AF65-F5344CB8AC3E}">
        <p14:creationId xmlns:p14="http://schemas.microsoft.com/office/powerpoint/2010/main" val="3871066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Behavior Issues</a:t>
            </a:r>
          </a:p>
        </p:txBody>
      </p:sp>
      <p:sp>
        <p:nvSpPr>
          <p:cNvPr id="3" name="Content Placeholder 2"/>
          <p:cNvSpPr>
            <a:spLocks noGrp="1"/>
          </p:cNvSpPr>
          <p:nvPr>
            <p:ph idx="1"/>
          </p:nvPr>
        </p:nvSpPr>
        <p:spPr/>
        <p:txBody>
          <a:bodyPr/>
          <a:lstStyle/>
          <a:p>
            <a:r>
              <a:rPr lang="en-US" dirty="0"/>
              <a:t>Do NOT post to social media regarding anything Rec Services related while on the job</a:t>
            </a:r>
          </a:p>
          <a:p>
            <a:r>
              <a:rPr lang="en-US" dirty="0"/>
              <a:t>Referee on cell phone during game</a:t>
            </a:r>
          </a:p>
          <a:p>
            <a:pPr lvl="1"/>
            <a:r>
              <a:rPr lang="en-US" dirty="0"/>
              <a:t>Supervisor is to approach referee and take care of this</a:t>
            </a:r>
          </a:p>
          <a:p>
            <a:pPr lvl="1"/>
            <a:r>
              <a:rPr lang="en-US" dirty="0"/>
              <a:t>Referee is to be written up on the shift report</a:t>
            </a:r>
          </a:p>
          <a:p>
            <a:pPr lvl="1"/>
            <a:endParaRPr lang="en-US" dirty="0"/>
          </a:p>
          <a:p>
            <a:r>
              <a:rPr lang="en-US" dirty="0"/>
              <a:t>Referees are allowed to check their cell phone during halftime or in between games when they have down time.  This absolutely should NOT interfere with the sign-in process or the flow of the game.</a:t>
            </a:r>
          </a:p>
          <a:p>
            <a:pPr marL="0" indent="0">
              <a:buNone/>
            </a:pPr>
            <a:endParaRPr lang="en-US" dirty="0"/>
          </a:p>
        </p:txBody>
      </p:sp>
    </p:spTree>
    <p:extLst>
      <p:ext uri="{BB962C8B-B14F-4D97-AF65-F5344CB8AC3E}">
        <p14:creationId xmlns:p14="http://schemas.microsoft.com/office/powerpoint/2010/main" val="3285724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Referee Reporting Behavior</a:t>
            </a:r>
          </a:p>
        </p:txBody>
      </p:sp>
      <p:sp>
        <p:nvSpPr>
          <p:cNvPr id="3" name="Content Placeholder 2"/>
          <p:cNvSpPr>
            <a:spLocks noGrp="1"/>
          </p:cNvSpPr>
          <p:nvPr>
            <p:ph idx="1"/>
          </p:nvPr>
        </p:nvSpPr>
        <p:spPr/>
        <p:txBody>
          <a:bodyPr/>
          <a:lstStyle/>
          <a:p>
            <a:r>
              <a:rPr lang="en-US" dirty="0"/>
              <a:t>Egregious cases should be reported in the nightly shift report detailing the name and as much information as possible regarding the situation (an email would work as well)</a:t>
            </a:r>
          </a:p>
          <a:p>
            <a:pPr lvl="1"/>
            <a:r>
              <a:rPr lang="en-US" dirty="0"/>
              <a:t>Lazy officials not moving</a:t>
            </a:r>
          </a:p>
          <a:p>
            <a:pPr lvl="1"/>
            <a:r>
              <a:rPr lang="en-US" dirty="0"/>
              <a:t>Officials on phones during game</a:t>
            </a:r>
          </a:p>
          <a:p>
            <a:pPr lvl="1"/>
            <a:r>
              <a:rPr lang="en-US" dirty="0"/>
              <a:t>Etc.</a:t>
            </a:r>
          </a:p>
        </p:txBody>
      </p:sp>
    </p:spTree>
    <p:extLst>
      <p:ext uri="{BB962C8B-B14F-4D97-AF65-F5344CB8AC3E}">
        <p14:creationId xmlns:p14="http://schemas.microsoft.com/office/powerpoint/2010/main" val="2561864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 Game Forfeits</a:t>
            </a:r>
          </a:p>
        </p:txBody>
      </p:sp>
      <p:sp>
        <p:nvSpPr>
          <p:cNvPr id="3" name="Content Placeholder 2"/>
          <p:cNvSpPr>
            <a:spLocks noGrp="1"/>
          </p:cNvSpPr>
          <p:nvPr>
            <p:ph idx="1"/>
          </p:nvPr>
        </p:nvSpPr>
        <p:spPr/>
        <p:txBody>
          <a:bodyPr/>
          <a:lstStyle/>
          <a:p>
            <a:r>
              <a:rPr lang="en-US" dirty="0"/>
              <a:t>Teams come to play and forfeits make our program look bad</a:t>
            </a:r>
          </a:p>
          <a:p>
            <a:r>
              <a:rPr lang="en-US" dirty="0"/>
              <a:t>If there are multiple forfeited games, match teams up and have them play each other (communicate with other supervisor areas)</a:t>
            </a:r>
          </a:p>
          <a:p>
            <a:r>
              <a:rPr lang="en-US" dirty="0"/>
              <a:t>We WILL referee these games – if there’s a game being played, we will officiate it</a:t>
            </a:r>
          </a:p>
        </p:txBody>
      </p:sp>
    </p:spTree>
    <p:extLst>
      <p:ext uri="{BB962C8B-B14F-4D97-AF65-F5344CB8AC3E}">
        <p14:creationId xmlns:p14="http://schemas.microsoft.com/office/powerpoint/2010/main" val="3495060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Situations</a:t>
            </a:r>
          </a:p>
        </p:txBody>
      </p:sp>
      <p:sp>
        <p:nvSpPr>
          <p:cNvPr id="3" name="Content Placeholder 2"/>
          <p:cNvSpPr>
            <a:spLocks noGrp="1"/>
          </p:cNvSpPr>
          <p:nvPr>
            <p:ph idx="1"/>
          </p:nvPr>
        </p:nvSpPr>
        <p:spPr/>
        <p:txBody>
          <a:bodyPr>
            <a:normAutofit fontScale="92500" lnSpcReduction="20000"/>
          </a:bodyPr>
          <a:lstStyle/>
          <a:p>
            <a:r>
              <a:rPr lang="en-US" dirty="0"/>
              <a:t>IM Pro Staff will decide if we will try to start play</a:t>
            </a:r>
          </a:p>
          <a:p>
            <a:r>
              <a:rPr lang="en-US" dirty="0"/>
              <a:t>If we start play, it will then be the supervisors’ discretion on continuing to play or cancelling at the field</a:t>
            </a:r>
          </a:p>
          <a:p>
            <a:r>
              <a:rPr lang="en-US" dirty="0"/>
              <a:t>“It’s too cold” is NOT a reason to cancel games</a:t>
            </a:r>
          </a:p>
          <a:p>
            <a:r>
              <a:rPr lang="en-US" dirty="0"/>
              <a:t>Lightning – Use the “</a:t>
            </a:r>
            <a:r>
              <a:rPr lang="en-US" dirty="0" err="1"/>
              <a:t>Sferic</a:t>
            </a:r>
            <a:r>
              <a:rPr lang="en-US" dirty="0"/>
              <a:t>” weather app on the </a:t>
            </a:r>
            <a:r>
              <a:rPr lang="en-US" dirty="0" err="1"/>
              <a:t>ipad</a:t>
            </a:r>
            <a:r>
              <a:rPr lang="en-US" dirty="0"/>
              <a:t> to stay alert on lightning in the area.</a:t>
            </a:r>
          </a:p>
          <a:p>
            <a:pPr lvl="1"/>
            <a:r>
              <a:rPr lang="en-US" dirty="0"/>
              <a:t>If you see lightning/hear thunder, call games and get everyone out of there</a:t>
            </a:r>
          </a:p>
          <a:p>
            <a:r>
              <a:rPr lang="en-US" dirty="0"/>
              <a:t>Rain – Discretion of the supervisors</a:t>
            </a:r>
          </a:p>
          <a:p>
            <a:pPr lvl="1"/>
            <a:r>
              <a:rPr lang="en-US" dirty="0"/>
              <a:t>Light rain is probably ok to play</a:t>
            </a:r>
          </a:p>
          <a:p>
            <a:pPr lvl="1"/>
            <a:r>
              <a:rPr lang="en-US" dirty="0"/>
              <a:t>Heavy rain/unsafe field conditions would warrant cancellation</a:t>
            </a:r>
          </a:p>
        </p:txBody>
      </p:sp>
    </p:spTree>
    <p:extLst>
      <p:ext uri="{BB962C8B-B14F-4D97-AF65-F5344CB8AC3E}">
        <p14:creationId xmlns:p14="http://schemas.microsoft.com/office/powerpoint/2010/main" val="2124537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Lightning Detector App/Weather Map</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3174" y="1098884"/>
            <a:ext cx="2701815" cy="4795722"/>
          </a:xfrm>
        </p:spPr>
      </p:pic>
    </p:spTree>
    <p:extLst>
      <p:ext uri="{BB962C8B-B14F-4D97-AF65-F5344CB8AC3E}">
        <p14:creationId xmlns:p14="http://schemas.microsoft.com/office/powerpoint/2010/main" val="396089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Lost &amp; Found</a:t>
            </a:r>
          </a:p>
        </p:txBody>
      </p:sp>
      <p:sp>
        <p:nvSpPr>
          <p:cNvPr id="3" name="Content Placeholder 2"/>
          <p:cNvSpPr>
            <a:spLocks noGrp="1"/>
          </p:cNvSpPr>
          <p:nvPr>
            <p:ph idx="1"/>
          </p:nvPr>
        </p:nvSpPr>
        <p:spPr/>
        <p:txBody>
          <a:bodyPr>
            <a:normAutofit fontScale="85000" lnSpcReduction="20000"/>
          </a:bodyPr>
          <a:lstStyle/>
          <a:p>
            <a:r>
              <a:rPr lang="en-US" dirty="0"/>
              <a:t>Any items that may deemed valuable should be returned with the clipboard that night</a:t>
            </a:r>
          </a:p>
          <a:p>
            <a:pPr lvl="1"/>
            <a:r>
              <a:rPr lang="en-US" dirty="0"/>
              <a:t>Cell phones</a:t>
            </a:r>
          </a:p>
          <a:p>
            <a:pPr lvl="1"/>
            <a:r>
              <a:rPr lang="en-US" dirty="0"/>
              <a:t>Keys</a:t>
            </a:r>
          </a:p>
          <a:p>
            <a:pPr lvl="1"/>
            <a:r>
              <a:rPr lang="en-US" dirty="0"/>
              <a:t>ID’s</a:t>
            </a:r>
          </a:p>
          <a:p>
            <a:pPr lvl="1"/>
            <a:r>
              <a:rPr lang="en-US" dirty="0"/>
              <a:t>Wallets/Purses</a:t>
            </a:r>
          </a:p>
          <a:p>
            <a:pPr lvl="1"/>
            <a:endParaRPr lang="en-US" dirty="0"/>
          </a:p>
          <a:p>
            <a:r>
              <a:rPr lang="en-US" dirty="0"/>
              <a:t>Apparel items can be left at the field</a:t>
            </a:r>
          </a:p>
          <a:p>
            <a:pPr lvl="1"/>
            <a:r>
              <a:rPr lang="en-US" dirty="0"/>
              <a:t>Shirts</a:t>
            </a:r>
          </a:p>
          <a:p>
            <a:pPr lvl="1"/>
            <a:r>
              <a:rPr lang="en-US" dirty="0"/>
              <a:t>Shoes</a:t>
            </a:r>
          </a:p>
          <a:p>
            <a:pPr lvl="1"/>
            <a:r>
              <a:rPr lang="en-US" dirty="0"/>
              <a:t>Pants</a:t>
            </a:r>
          </a:p>
          <a:p>
            <a:pPr lvl="1"/>
            <a:r>
              <a:rPr lang="en-US" dirty="0"/>
              <a:t>Gloves</a:t>
            </a:r>
          </a:p>
        </p:txBody>
      </p:sp>
    </p:spTree>
    <p:extLst>
      <p:ext uri="{BB962C8B-B14F-4D97-AF65-F5344CB8AC3E}">
        <p14:creationId xmlns:p14="http://schemas.microsoft.com/office/powerpoint/2010/main" val="191684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work together and have a great year!</a:t>
            </a:r>
          </a:p>
        </p:txBody>
      </p:sp>
    </p:spTree>
    <p:extLst>
      <p:ext uri="{BB962C8B-B14F-4D97-AF65-F5344CB8AC3E}">
        <p14:creationId xmlns:p14="http://schemas.microsoft.com/office/powerpoint/2010/main" val="332807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POLICY – Positive Test</a:t>
            </a:r>
          </a:p>
        </p:txBody>
      </p:sp>
      <p:sp>
        <p:nvSpPr>
          <p:cNvPr id="3" name="Content Placeholder 2"/>
          <p:cNvSpPr>
            <a:spLocks noGrp="1"/>
          </p:cNvSpPr>
          <p:nvPr>
            <p:ph idx="1"/>
          </p:nvPr>
        </p:nvSpPr>
        <p:spPr/>
        <p:txBody>
          <a:bodyPr/>
          <a:lstStyle/>
          <a:p>
            <a:pPr lvl="0"/>
            <a:r>
              <a:rPr lang="en-US" sz="2400" dirty="0"/>
              <a:t>Student will need to be removed from the schedule.</a:t>
            </a:r>
          </a:p>
          <a:p>
            <a:pPr lvl="0"/>
            <a:r>
              <a:rPr lang="en-US" sz="2400" dirty="0"/>
              <a:t>Student can </a:t>
            </a:r>
            <a:r>
              <a:rPr lang="en-US" sz="2400" b="1" dirty="0"/>
              <a:t>return to work</a:t>
            </a:r>
            <a:r>
              <a:rPr lang="en-US" sz="2400" dirty="0"/>
              <a:t> when the following conditions are met:</a:t>
            </a:r>
          </a:p>
          <a:p>
            <a:pPr marL="0" indent="0">
              <a:buNone/>
            </a:pPr>
            <a:r>
              <a:rPr lang="en-US" sz="2400" b="1" dirty="0"/>
              <a:t> </a:t>
            </a:r>
            <a:endParaRPr lang="en-US" sz="2400" dirty="0"/>
          </a:p>
          <a:p>
            <a:r>
              <a:rPr lang="en-US" sz="2400" dirty="0"/>
              <a:t>Positive individual can discontinue self-isolation once these 3 things occur: </a:t>
            </a:r>
          </a:p>
          <a:p>
            <a:r>
              <a:rPr lang="en-US" sz="2400" dirty="0"/>
              <a:t>No fever for at least 72 hours (that is 3 full days of no fever without the use of medicine that reduces fevers). </a:t>
            </a:r>
          </a:p>
          <a:p>
            <a:r>
              <a:rPr lang="en-US" sz="2400" dirty="0"/>
              <a:t>Other symptoms have improved. For example, when cough or shortness of breath have improve</a:t>
            </a:r>
          </a:p>
          <a:p>
            <a:r>
              <a:rPr lang="en-US" sz="2400" dirty="0"/>
              <a:t>At least 10 days have passed since symptoms first appeared.</a:t>
            </a:r>
          </a:p>
          <a:p>
            <a:pPr lvl="0"/>
            <a:r>
              <a:rPr lang="en-US" sz="2400" b="1" dirty="0"/>
              <a:t>Asymptomatic individuals</a:t>
            </a:r>
            <a:r>
              <a:rPr lang="en-US" sz="2400" dirty="0"/>
              <a:t> with a positive test need to self-isolate until 10 days have passed since a positive test.</a:t>
            </a:r>
          </a:p>
          <a:p>
            <a:endParaRPr lang="en-US" dirty="0"/>
          </a:p>
        </p:txBody>
      </p:sp>
    </p:spTree>
    <p:extLst>
      <p:ext uri="{BB962C8B-B14F-4D97-AF65-F5344CB8AC3E}">
        <p14:creationId xmlns:p14="http://schemas.microsoft.com/office/powerpoint/2010/main" val="41234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POLICY – Seeking a Test</a:t>
            </a:r>
          </a:p>
        </p:txBody>
      </p:sp>
      <p:sp>
        <p:nvSpPr>
          <p:cNvPr id="3" name="Content Placeholder 2"/>
          <p:cNvSpPr>
            <a:spLocks noGrp="1"/>
          </p:cNvSpPr>
          <p:nvPr>
            <p:ph idx="1"/>
          </p:nvPr>
        </p:nvSpPr>
        <p:spPr/>
        <p:txBody>
          <a:bodyPr/>
          <a:lstStyle/>
          <a:p>
            <a:pPr lvl="0"/>
            <a:r>
              <a:rPr lang="en-US" sz="2200" dirty="0"/>
              <a:t>Once a student has reached out to notify that they are seeking a test, or waiting for results:</a:t>
            </a:r>
          </a:p>
          <a:p>
            <a:pPr lvl="1"/>
            <a:r>
              <a:rPr lang="en-US" sz="2200" dirty="0"/>
              <a:t>Student must be removed from schedule while awaiting test/results</a:t>
            </a:r>
          </a:p>
          <a:p>
            <a:pPr lvl="1"/>
            <a:r>
              <a:rPr lang="en-US" sz="2200" dirty="0"/>
              <a:t>Ask the student whether they are seeking the test because they are </a:t>
            </a:r>
            <a:r>
              <a:rPr lang="en-US" sz="2200" b="1" dirty="0"/>
              <a:t>A.) </a:t>
            </a:r>
            <a:r>
              <a:rPr lang="en-US" sz="2200" dirty="0"/>
              <a:t>experiencing symptoms </a:t>
            </a:r>
            <a:r>
              <a:rPr lang="en-US" sz="2200" b="1" dirty="0"/>
              <a:t>B.)</a:t>
            </a:r>
            <a:r>
              <a:rPr lang="en-US" sz="2200" dirty="0"/>
              <a:t> have been exposed to someone who is positive </a:t>
            </a:r>
            <a:r>
              <a:rPr lang="en-US" sz="2200" b="1" dirty="0"/>
              <a:t>C.)</a:t>
            </a:r>
            <a:r>
              <a:rPr lang="en-US" sz="2200" dirty="0"/>
              <a:t> concerned, but do not believe they have been exposed:</a:t>
            </a:r>
          </a:p>
          <a:p>
            <a:pPr lvl="1"/>
            <a:r>
              <a:rPr lang="en-US" sz="2200" dirty="0"/>
              <a:t>A.) experiencing symptoms: </a:t>
            </a:r>
          </a:p>
          <a:p>
            <a:pPr lvl="2"/>
            <a:r>
              <a:rPr lang="en-US" sz="2200" dirty="0"/>
              <a:t>Negative: can return to work</a:t>
            </a:r>
          </a:p>
          <a:p>
            <a:pPr lvl="1"/>
            <a:r>
              <a:rPr lang="en-US" sz="2200" dirty="0"/>
              <a:t>B.) have been exposed to someone who is positive</a:t>
            </a:r>
          </a:p>
          <a:p>
            <a:pPr lvl="2"/>
            <a:r>
              <a:rPr lang="en-US" sz="2200" dirty="0"/>
              <a:t>Negative: must quarantine for 14 days</a:t>
            </a:r>
          </a:p>
          <a:p>
            <a:pPr lvl="1"/>
            <a:r>
              <a:rPr lang="en-US" sz="2200" dirty="0"/>
              <a:t>C.) concerned, but do not believe they have been exposed</a:t>
            </a:r>
          </a:p>
          <a:p>
            <a:pPr lvl="2"/>
            <a:r>
              <a:rPr lang="en-US" sz="2200" dirty="0"/>
              <a:t>Negative: can return to work</a:t>
            </a:r>
          </a:p>
        </p:txBody>
      </p:sp>
    </p:spTree>
    <p:extLst>
      <p:ext uri="{BB962C8B-B14F-4D97-AF65-F5344CB8AC3E}">
        <p14:creationId xmlns:p14="http://schemas.microsoft.com/office/powerpoint/2010/main" val="3094875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Guidance for Students Living with Someone who is Positive:</a:t>
            </a:r>
          </a:p>
        </p:txBody>
      </p:sp>
      <p:sp>
        <p:nvSpPr>
          <p:cNvPr id="3" name="Content Placeholder 2"/>
          <p:cNvSpPr>
            <a:spLocks noGrp="1"/>
          </p:cNvSpPr>
          <p:nvPr>
            <p:ph idx="1"/>
          </p:nvPr>
        </p:nvSpPr>
        <p:spPr>
          <a:xfrm>
            <a:off x="1093537" y="1295400"/>
            <a:ext cx="10160000" cy="4644189"/>
          </a:xfrm>
        </p:spPr>
        <p:txBody>
          <a:bodyPr/>
          <a:lstStyle/>
          <a:p>
            <a:pPr lvl="0"/>
            <a:r>
              <a:rPr lang="en-US" dirty="0"/>
              <a:t>If you live with others who are in quarantine from being in contact with a positive case, but you yourself have not been in contact with a positive case, you each need to stay in your own specific areas as much as possible and avoid sharing kitchens and bathrooms, if available.</a:t>
            </a:r>
          </a:p>
          <a:p>
            <a:pPr lvl="0"/>
            <a:r>
              <a:rPr lang="en-US" dirty="0"/>
              <a:t>If you live with someone that is in isolation due to a positive test, you may be asked by the ISU Public Health Team to quarantine based on your level of contact with that individual.</a:t>
            </a:r>
          </a:p>
          <a:p>
            <a:pPr lvl="0"/>
            <a:r>
              <a:rPr lang="en-US" dirty="0"/>
              <a:t>It is possible to live with someone that is positive and not also contact the virus, practice good hygiene and avoid shared spaces as much as possible.</a:t>
            </a:r>
          </a:p>
          <a:p>
            <a:endParaRPr lang="en-US" dirty="0"/>
          </a:p>
        </p:txBody>
      </p:sp>
    </p:spTree>
    <p:extLst>
      <p:ext uri="{BB962C8B-B14F-4D97-AF65-F5344CB8AC3E}">
        <p14:creationId xmlns:p14="http://schemas.microsoft.com/office/powerpoint/2010/main" val="97711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POLICY</a:t>
            </a:r>
          </a:p>
        </p:txBody>
      </p:sp>
      <p:sp>
        <p:nvSpPr>
          <p:cNvPr id="3" name="Content Placeholder 2"/>
          <p:cNvSpPr>
            <a:spLocks noGrp="1"/>
          </p:cNvSpPr>
          <p:nvPr>
            <p:ph idx="1"/>
          </p:nvPr>
        </p:nvSpPr>
        <p:spPr>
          <a:xfrm>
            <a:off x="1117600" y="1066800"/>
            <a:ext cx="10160000" cy="4660232"/>
          </a:xfrm>
        </p:spPr>
        <p:txBody>
          <a:bodyPr/>
          <a:lstStyle/>
          <a:p>
            <a:r>
              <a:rPr lang="en-US" dirty="0"/>
              <a:t>(Subject to change)</a:t>
            </a:r>
          </a:p>
          <a:p>
            <a:r>
              <a:rPr lang="en-US" dirty="0"/>
              <a:t>INSIDE = Masks for everyone all the time (staff &amp; players)</a:t>
            </a:r>
          </a:p>
          <a:p>
            <a:r>
              <a:rPr lang="en-US" dirty="0"/>
              <a:t>OUTSIDE – Masks strongly recommended</a:t>
            </a:r>
          </a:p>
          <a:p>
            <a:pPr lvl="1"/>
            <a:r>
              <a:rPr lang="en-US" dirty="0"/>
              <a:t>If you are engaging someone, your mask should be on</a:t>
            </a:r>
          </a:p>
          <a:p>
            <a:pPr lvl="1"/>
            <a:r>
              <a:rPr lang="en-US" dirty="0"/>
              <a:t>Employees signing participants in should have a mask on</a:t>
            </a:r>
          </a:p>
          <a:p>
            <a:pPr lvl="1"/>
            <a:r>
              <a:rPr lang="en-US" dirty="0"/>
              <a:t>Umpires/Referees – if physical distancing is possible, mask is optional</a:t>
            </a:r>
          </a:p>
          <a:p>
            <a:pPr lvl="1"/>
            <a:endParaRPr lang="en-US" dirty="0"/>
          </a:p>
          <a:p>
            <a:r>
              <a:rPr lang="en-US" dirty="0"/>
              <a:t>All employees should bring their masks and have them on upon arrival/check-in.</a:t>
            </a:r>
          </a:p>
        </p:txBody>
      </p:sp>
    </p:spTree>
    <p:extLst>
      <p:ext uri="{BB962C8B-B14F-4D97-AF65-F5344CB8AC3E}">
        <p14:creationId xmlns:p14="http://schemas.microsoft.com/office/powerpoint/2010/main" val="1529756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POLICY</a:t>
            </a:r>
          </a:p>
        </p:txBody>
      </p:sp>
      <p:sp>
        <p:nvSpPr>
          <p:cNvPr id="3" name="Content Placeholder 2"/>
          <p:cNvSpPr>
            <a:spLocks noGrp="1"/>
          </p:cNvSpPr>
          <p:nvPr>
            <p:ph idx="1"/>
          </p:nvPr>
        </p:nvSpPr>
        <p:spPr/>
        <p:txBody>
          <a:bodyPr/>
          <a:lstStyle/>
          <a:p>
            <a:r>
              <a:rPr lang="en-US" dirty="0"/>
              <a:t>Hand sanitizer</a:t>
            </a:r>
          </a:p>
          <a:p>
            <a:r>
              <a:rPr lang="en-US" dirty="0"/>
              <a:t>Sanitizing spray</a:t>
            </a:r>
          </a:p>
          <a:p>
            <a:r>
              <a:rPr lang="en-US" dirty="0"/>
              <a:t>Specific policies for each sport</a:t>
            </a:r>
          </a:p>
        </p:txBody>
      </p:sp>
    </p:spTree>
    <p:extLst>
      <p:ext uri="{BB962C8B-B14F-4D97-AF65-F5344CB8AC3E}">
        <p14:creationId xmlns:p14="http://schemas.microsoft.com/office/powerpoint/2010/main" val="3244676139"/>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All Staff PPT F15</Template>
  <TotalTime>19987</TotalTime>
  <Words>2379</Words>
  <Application>Microsoft Office PowerPoint</Application>
  <PresentationFormat>Widescreen</PresentationFormat>
  <Paragraphs>294</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PowerPoint</vt:lpstr>
      <vt:lpstr>Intramural Supervisor</vt:lpstr>
      <vt:lpstr>Get your cell phones out!</vt:lpstr>
      <vt:lpstr>COVID POLICY</vt:lpstr>
      <vt:lpstr>COVID POLICY</vt:lpstr>
      <vt:lpstr>COVID POLICY – Positive Test</vt:lpstr>
      <vt:lpstr>COVID POLICY – Seeking a Test</vt:lpstr>
      <vt:lpstr>Additional Guidance for Students Living with Someone who is Positive:</vt:lpstr>
      <vt:lpstr>COVID POLICY</vt:lpstr>
      <vt:lpstr>COVID POLICY</vt:lpstr>
      <vt:lpstr>Intramural Student Employee Purpose</vt:lpstr>
      <vt:lpstr>NOTICE</vt:lpstr>
      <vt:lpstr>Am I BETTER Than You Today?</vt:lpstr>
      <vt:lpstr>Picking up Clipboards</vt:lpstr>
      <vt:lpstr>Returning Clipboards</vt:lpstr>
      <vt:lpstr>Portable AED’s</vt:lpstr>
      <vt:lpstr>Employee Attire &amp; Equipment</vt:lpstr>
      <vt:lpstr>Sign In Employees</vt:lpstr>
      <vt:lpstr>Playing While Working</vt:lpstr>
      <vt:lpstr>Assign Officials to Fields/Courts</vt:lpstr>
      <vt:lpstr>Assign Officials to Fields/Courts</vt:lpstr>
      <vt:lpstr>Supervisor Equipment </vt:lpstr>
      <vt:lpstr>Supervisor Areas</vt:lpstr>
      <vt:lpstr>End of Night/Shift</vt:lpstr>
      <vt:lpstr>Your Participation in Intramural Activities</vt:lpstr>
      <vt:lpstr>Homework Policy</vt:lpstr>
      <vt:lpstr>Communication w/ Participants</vt:lpstr>
      <vt:lpstr>Unsportsmanlike Behavior (Participant/Spectators)</vt:lpstr>
      <vt:lpstr>Sub Reporting Policy</vt:lpstr>
      <vt:lpstr>Supervisor Requirements</vt:lpstr>
      <vt:lpstr>Injuries/Medical Issues</vt:lpstr>
      <vt:lpstr>Med Kit Items</vt:lpstr>
      <vt:lpstr>Blood Spills</vt:lpstr>
      <vt:lpstr>AED Locations – Beyer Hall</vt:lpstr>
      <vt:lpstr>AED Locations – State Gym</vt:lpstr>
      <vt:lpstr>AED Locations - Lied</vt:lpstr>
      <vt:lpstr>ISU ID Card Policy</vt:lpstr>
      <vt:lpstr>Jewelry</vt:lpstr>
      <vt:lpstr>Question Player Eligibility/ Seen Player on Another Team</vt:lpstr>
      <vt:lpstr>Transgender Policy</vt:lpstr>
      <vt:lpstr>Employee Behavior Issues</vt:lpstr>
      <vt:lpstr>Referee Reporting Behavior</vt:lpstr>
      <vt:lpstr>PRELIM Game Forfeits</vt:lpstr>
      <vt:lpstr>Weather Situations</vt:lpstr>
      <vt:lpstr>Lightning Detector App/Weather Map</vt:lpstr>
      <vt:lpstr>Lost &amp; Found</vt:lpstr>
      <vt:lpstr>Let’s work together and have a great year!</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Intramural Supervisor</dc:title>
  <dc:creator>Pick, Nathan D [REC S]</dc:creator>
  <cp:lastModifiedBy>Pick, Nathan D [REC S]</cp:lastModifiedBy>
  <cp:revision>89</cp:revision>
  <dcterms:created xsi:type="dcterms:W3CDTF">2016-08-08T18:15:05Z</dcterms:created>
  <dcterms:modified xsi:type="dcterms:W3CDTF">2021-02-08T18:24:13Z</dcterms:modified>
</cp:coreProperties>
</file>