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 id="313" r:id="rId3"/>
    <p:sldId id="260" r:id="rId4"/>
    <p:sldId id="308" r:id="rId5"/>
    <p:sldId id="309" r:id="rId6"/>
    <p:sldId id="311" r:id="rId7"/>
    <p:sldId id="262" r:id="rId8"/>
    <p:sldId id="263" r:id="rId9"/>
    <p:sldId id="264" r:id="rId10"/>
    <p:sldId id="265" r:id="rId11"/>
    <p:sldId id="266" r:id="rId12"/>
    <p:sldId id="267" r:id="rId13"/>
    <p:sldId id="310" r:id="rId14"/>
    <p:sldId id="317" r:id="rId15"/>
    <p:sldId id="270" r:id="rId16"/>
    <p:sldId id="318" r:id="rId17"/>
    <p:sldId id="319" r:id="rId18"/>
    <p:sldId id="320" r:id="rId19"/>
    <p:sldId id="342" r:id="rId20"/>
    <p:sldId id="343" r:id="rId21"/>
    <p:sldId id="322" r:id="rId22"/>
    <p:sldId id="321" r:id="rId23"/>
    <p:sldId id="271" r:id="rId24"/>
    <p:sldId id="273" r:id="rId25"/>
    <p:sldId id="324" r:id="rId26"/>
    <p:sldId id="325" r:id="rId27"/>
    <p:sldId id="272" r:id="rId28"/>
    <p:sldId id="274" r:id="rId29"/>
    <p:sldId id="312" r:id="rId30"/>
    <p:sldId id="275" r:id="rId31"/>
    <p:sldId id="276" r:id="rId32"/>
    <p:sldId id="277" r:id="rId33"/>
    <p:sldId id="278" r:id="rId34"/>
    <p:sldId id="279" r:id="rId35"/>
    <p:sldId id="280" r:id="rId36"/>
    <p:sldId id="281" r:id="rId37"/>
    <p:sldId id="282" r:id="rId38"/>
    <p:sldId id="283" r:id="rId39"/>
    <p:sldId id="284" r:id="rId40"/>
    <p:sldId id="304" r:id="rId41"/>
    <p:sldId id="285" r:id="rId42"/>
    <p:sldId id="286" r:id="rId43"/>
    <p:sldId id="287" r:id="rId44"/>
    <p:sldId id="288" r:id="rId45"/>
    <p:sldId id="290" r:id="rId46"/>
    <p:sldId id="291" r:id="rId47"/>
    <p:sldId id="292" r:id="rId48"/>
    <p:sldId id="293" r:id="rId49"/>
    <p:sldId id="294" r:id="rId50"/>
    <p:sldId id="295" r:id="rId51"/>
    <p:sldId id="299" r:id="rId52"/>
    <p:sldId id="298" r:id="rId53"/>
    <p:sldId id="289" r:id="rId54"/>
    <p:sldId id="296" r:id="rId55"/>
    <p:sldId id="297" r:id="rId56"/>
    <p:sldId id="314" r:id="rId57"/>
    <p:sldId id="300" r:id="rId58"/>
    <p:sldId id="326" r:id="rId59"/>
    <p:sldId id="301" r:id="rId60"/>
    <p:sldId id="316" r:id="rId61"/>
    <p:sldId id="302" r:id="rId62"/>
    <p:sldId id="303" r:id="rId63"/>
    <p:sldId id="305" r:id="rId64"/>
    <p:sldId id="323" r:id="rId65"/>
    <p:sldId id="327" r:id="rId66"/>
    <p:sldId id="340" r:id="rId67"/>
    <p:sldId id="328" r:id="rId68"/>
    <p:sldId id="334" r:id="rId69"/>
    <p:sldId id="341" r:id="rId70"/>
    <p:sldId id="329" r:id="rId71"/>
    <p:sldId id="339" r:id="rId72"/>
    <p:sldId id="333" r:id="rId73"/>
    <p:sldId id="335" r:id="rId74"/>
    <p:sldId id="336" r:id="rId75"/>
    <p:sldId id="330" r:id="rId76"/>
    <p:sldId id="337" r:id="rId77"/>
    <p:sldId id="344" r:id="rId78"/>
    <p:sldId id="315"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76" autoAdjust="0"/>
  </p:normalViewPr>
  <p:slideViewPr>
    <p:cSldViewPr>
      <p:cViewPr varScale="1">
        <p:scale>
          <a:sx n="125" d="100"/>
          <a:sy n="125" d="100"/>
        </p:scale>
        <p:origin x="816" y="108"/>
      </p:cViewPr>
      <p:guideLst>
        <p:guide orient="horz" pos="2160"/>
        <p:guide pos="2880"/>
      </p:guideLst>
    </p:cSldViewPr>
  </p:slideViewPr>
  <p:outlineViewPr>
    <p:cViewPr>
      <p:scale>
        <a:sx n="33" d="100"/>
        <a:sy n="33" d="100"/>
      </p:scale>
      <p:origin x="0" y="858"/>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0109BD6-84C0-4C22-87FB-CD5F72DCAB8F}" type="datetimeFigureOut">
              <a:rPr lang="en-US" smtClean="0"/>
              <a:t>9/10/2019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109BD6-84C0-4C22-87FB-CD5F72DCAB8F}"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109BD6-84C0-4C22-87FB-CD5F72DCAB8F}"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109BD6-84C0-4C22-87FB-CD5F72DCAB8F}"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109BD6-84C0-4C22-87FB-CD5F72DCAB8F}" type="datetimeFigureOut">
              <a:rPr lang="en-US" smtClean="0"/>
              <a:t>9/10/2019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109BD6-84C0-4C22-87FB-CD5F72DCAB8F}"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109BD6-84C0-4C22-87FB-CD5F72DCAB8F}" type="datetimeFigureOut">
              <a:rPr lang="en-US" smtClean="0"/>
              <a:t>9/10/2019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0109BD6-84C0-4C22-87FB-CD5F72DCAB8F}" type="datetimeFigureOut">
              <a:rPr lang="en-US" smtClean="0"/>
              <a:t>9/10/2019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109BD6-84C0-4C22-87FB-CD5F72DCAB8F}" type="datetimeFigureOut">
              <a:rPr lang="en-US" smtClean="0"/>
              <a:t>9/10/2019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109BD6-84C0-4C22-87FB-CD5F72DCAB8F}"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470937-9972-4A0C-BF1F-2ACF64765D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0109BD6-84C0-4C22-87FB-CD5F72DCAB8F}" type="datetimeFigureOut">
              <a:rPr lang="en-US" smtClean="0"/>
              <a:t>9/10/2019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71470937-9972-4A0C-BF1F-2ACF64765D5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0109BD6-84C0-4C22-87FB-CD5F72DCAB8F}" type="datetimeFigureOut">
              <a:rPr lang="en-US" smtClean="0"/>
              <a:t>9/10/2019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1470937-9972-4A0C-BF1F-2ACF64765D5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video" Target="../media/media3.wmv"/><Relationship Id="rId2" Type="http://schemas.microsoft.com/office/2007/relationships/media" Target="../media/media3.wmv"/><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video" Target="../media/media4.wmv"/><Relationship Id="rId2" Type="http://schemas.microsoft.com/office/2007/relationships/media" Target="../media/media4.wmv"/><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video" Target="../media/media5.wmv"/><Relationship Id="rId2" Type="http://schemas.microsoft.com/office/2007/relationships/media" Target="../media/media5.wm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video" Target="../media/media6.wmv"/><Relationship Id="rId2" Type="http://schemas.microsoft.com/office/2007/relationships/media" Target="../media/media6.wm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video" Target="../media/media7.wmv"/><Relationship Id="rId2" Type="http://schemas.microsoft.com/office/2007/relationships/media" Target="../media/media7.wmv"/><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video" Target="../media/media8.wmv"/><Relationship Id="rId2" Type="http://schemas.microsoft.com/office/2007/relationships/media" Target="../media/media8.wmv"/><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video" Target="../media/media9.wmv"/><Relationship Id="rId2" Type="http://schemas.microsoft.com/office/2007/relationships/media" Target="../media/media9.wmv"/><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video" Target="../media/media10.wmv"/><Relationship Id="rId2" Type="http://schemas.microsoft.com/office/2007/relationships/media" Target="../media/media10.wmv"/><Relationship Id="rId1" Type="http://schemas.openxmlformats.org/officeDocument/2006/relationships/tags" Target="../tags/tag13.xml"/><Relationship Id="rId5" Type="http://schemas.openxmlformats.org/officeDocument/2006/relationships/image" Target="../media/image14.png"/><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video" Target="../media/media11.wmv"/><Relationship Id="rId2" Type="http://schemas.microsoft.com/office/2007/relationships/media" Target="../media/media11.wmv"/><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video" Target="../media/media12.wmv"/><Relationship Id="rId2" Type="http://schemas.microsoft.com/office/2007/relationships/media" Target="../media/media12.wmv"/><Relationship Id="rId1" Type="http://schemas.openxmlformats.org/officeDocument/2006/relationships/tags" Target="../tags/tag15.xml"/><Relationship Id="rId5" Type="http://schemas.openxmlformats.org/officeDocument/2006/relationships/image" Target="../media/image16.png"/><Relationship Id="rId4"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video" Target="../media/media13.wmv"/><Relationship Id="rId2" Type="http://schemas.microsoft.com/office/2007/relationships/media" Target="../media/media13.wmv"/><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video" Target="../media/media14.wmv"/><Relationship Id="rId2" Type="http://schemas.microsoft.com/office/2007/relationships/media" Target="../media/media14.wmv"/><Relationship Id="rId1" Type="http://schemas.openxmlformats.org/officeDocument/2006/relationships/tags" Target="../tags/tag17.xml"/><Relationship Id="rId5" Type="http://schemas.openxmlformats.org/officeDocument/2006/relationships/image" Target="../media/image18.png"/><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video" Target="../media/media15.wmv"/><Relationship Id="rId2" Type="http://schemas.microsoft.com/office/2007/relationships/media" Target="../media/media15.wmv"/><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video" Target="../media/media16.wmv"/><Relationship Id="rId2" Type="http://schemas.microsoft.com/office/2007/relationships/media" Target="../media/media16.wmv"/><Relationship Id="rId1" Type="http://schemas.openxmlformats.org/officeDocument/2006/relationships/tags" Target="../tags/tag19.xml"/><Relationship Id="rId5" Type="http://schemas.openxmlformats.org/officeDocument/2006/relationships/image" Target="../media/image20.png"/><Relationship Id="rId4"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video" Target="../media/media17.wmv"/><Relationship Id="rId2" Type="http://schemas.microsoft.com/office/2007/relationships/media" Target="../media/media17.wmv"/><Relationship Id="rId1" Type="http://schemas.openxmlformats.org/officeDocument/2006/relationships/tags" Target="../tags/tag20.xml"/><Relationship Id="rId5" Type="http://schemas.openxmlformats.org/officeDocument/2006/relationships/image" Target="../media/image21.png"/><Relationship Id="rId4"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video" Target="../media/media18.wmv"/><Relationship Id="rId2" Type="http://schemas.microsoft.com/office/2007/relationships/media" Target="../media/media18.wmv"/><Relationship Id="rId1" Type="http://schemas.openxmlformats.org/officeDocument/2006/relationships/tags" Target="../tags/tag21.xml"/><Relationship Id="rId5" Type="http://schemas.openxmlformats.org/officeDocument/2006/relationships/image" Target="../media/image22.png"/><Relationship Id="rId4"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video" Target="../media/media19.wmv"/><Relationship Id="rId2" Type="http://schemas.microsoft.com/office/2007/relationships/media" Target="../media/media19.wmv"/><Relationship Id="rId1" Type="http://schemas.openxmlformats.org/officeDocument/2006/relationships/tags" Target="../tags/tag22.xml"/><Relationship Id="rId5" Type="http://schemas.openxmlformats.org/officeDocument/2006/relationships/image" Target="../media/image23.png"/><Relationship Id="rId4"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video" Target="../media/media20.wmv"/><Relationship Id="rId2" Type="http://schemas.microsoft.com/office/2007/relationships/media" Target="../media/media20.wmv"/><Relationship Id="rId1" Type="http://schemas.openxmlformats.org/officeDocument/2006/relationships/tags" Target="../tags/tag23.xml"/><Relationship Id="rId5" Type="http://schemas.openxmlformats.org/officeDocument/2006/relationships/image" Target="../media/image24.png"/><Relationship Id="rId4"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video" Target="../media/media21.wmv"/><Relationship Id="rId2" Type="http://schemas.microsoft.com/office/2007/relationships/media" Target="../media/media21.wmv"/><Relationship Id="rId1" Type="http://schemas.openxmlformats.org/officeDocument/2006/relationships/tags" Target="../tags/tag24.xml"/><Relationship Id="rId5" Type="http://schemas.openxmlformats.org/officeDocument/2006/relationships/image" Target="../media/image25.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video" Target="../media/media22.wmv"/><Relationship Id="rId2" Type="http://schemas.microsoft.com/office/2007/relationships/media" Target="../media/media22.wmv"/><Relationship Id="rId1" Type="http://schemas.openxmlformats.org/officeDocument/2006/relationships/tags" Target="../tags/tag25.xml"/><Relationship Id="rId5" Type="http://schemas.openxmlformats.org/officeDocument/2006/relationships/image" Target="../media/image26.png"/><Relationship Id="rId4"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video" Target="../media/media23.wmv"/><Relationship Id="rId2" Type="http://schemas.microsoft.com/office/2007/relationships/media" Target="../media/media23.wmv"/><Relationship Id="rId1" Type="http://schemas.openxmlformats.org/officeDocument/2006/relationships/tags" Target="../tags/tag26.xml"/><Relationship Id="rId5" Type="http://schemas.openxmlformats.org/officeDocument/2006/relationships/image" Target="../media/image27.png"/><Relationship Id="rId4"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video" Target="../media/media24.wmv"/><Relationship Id="rId2" Type="http://schemas.microsoft.com/office/2007/relationships/media" Target="../media/media24.wmv"/><Relationship Id="rId1" Type="http://schemas.openxmlformats.org/officeDocument/2006/relationships/tags" Target="../tags/tag27.xml"/><Relationship Id="rId5" Type="http://schemas.openxmlformats.org/officeDocument/2006/relationships/image" Target="../media/image28.png"/><Relationship Id="rId4"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video" Target="../media/media25.wmv"/><Relationship Id="rId2" Type="http://schemas.microsoft.com/office/2007/relationships/media" Target="../media/media25.wmv"/><Relationship Id="rId1" Type="http://schemas.openxmlformats.org/officeDocument/2006/relationships/tags" Target="../tags/tag28.xml"/><Relationship Id="rId5" Type="http://schemas.openxmlformats.org/officeDocument/2006/relationships/image" Target="../media/image29.png"/><Relationship Id="rId4"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video" Target="../media/media26.wmv"/><Relationship Id="rId2" Type="http://schemas.microsoft.com/office/2007/relationships/media" Target="../media/media26.wmv"/><Relationship Id="rId1" Type="http://schemas.openxmlformats.org/officeDocument/2006/relationships/tags" Target="../tags/tag29.xml"/><Relationship Id="rId5" Type="http://schemas.openxmlformats.org/officeDocument/2006/relationships/image" Target="../media/image30.png"/><Relationship Id="rId4"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video" Target="../media/media27.wmv"/><Relationship Id="rId2" Type="http://schemas.microsoft.com/office/2007/relationships/media" Target="../media/media27.wmv"/><Relationship Id="rId1" Type="http://schemas.openxmlformats.org/officeDocument/2006/relationships/tags" Target="../tags/tag30.xml"/><Relationship Id="rId5" Type="http://schemas.openxmlformats.org/officeDocument/2006/relationships/image" Target="../media/image31.png"/><Relationship Id="rId4"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video" Target="../media/media28.wmv"/><Relationship Id="rId2" Type="http://schemas.microsoft.com/office/2007/relationships/media" Target="../media/media28.wmv"/><Relationship Id="rId1" Type="http://schemas.openxmlformats.org/officeDocument/2006/relationships/tags" Target="../tags/tag31.xml"/><Relationship Id="rId5" Type="http://schemas.openxmlformats.org/officeDocument/2006/relationships/image" Target="../media/image32.png"/><Relationship Id="rId4"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video" Target="../media/media29.wmv"/><Relationship Id="rId2" Type="http://schemas.microsoft.com/office/2007/relationships/media" Target="../media/media29.wmv"/><Relationship Id="rId1" Type="http://schemas.openxmlformats.org/officeDocument/2006/relationships/tags" Target="../tags/tag32.xml"/><Relationship Id="rId5" Type="http://schemas.openxmlformats.org/officeDocument/2006/relationships/image" Target="../media/image33.pn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video" Target="../media/media30.wmv"/><Relationship Id="rId2" Type="http://schemas.microsoft.com/office/2007/relationships/media" Target="../media/media30.wmv"/><Relationship Id="rId1" Type="http://schemas.openxmlformats.org/officeDocument/2006/relationships/tags" Target="../tags/tag33.xml"/><Relationship Id="rId5" Type="http://schemas.openxmlformats.org/officeDocument/2006/relationships/image" Target="../media/image34.png"/><Relationship Id="rId4"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video" Target="../media/media31.wmv"/><Relationship Id="rId2" Type="http://schemas.microsoft.com/office/2007/relationships/media" Target="../media/media31.wmv"/><Relationship Id="rId1" Type="http://schemas.openxmlformats.org/officeDocument/2006/relationships/tags" Target="../tags/tag34.xml"/><Relationship Id="rId5" Type="http://schemas.openxmlformats.org/officeDocument/2006/relationships/image" Target="../media/image35.png"/><Relationship Id="rId4"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3476" y="609600"/>
            <a:ext cx="7851648" cy="1600200"/>
          </a:xfrm>
        </p:spPr>
        <p:txBody>
          <a:bodyPr anchor="t">
            <a:noAutofit/>
          </a:bodyPr>
          <a:lstStyle/>
          <a:p>
            <a:pPr algn="ctr"/>
            <a:r>
              <a:rPr lang="en-US" sz="4800" dirty="0" smtClean="0">
                <a:solidFill>
                  <a:srgbClr val="FF0000"/>
                </a:solidFill>
              </a:rPr>
              <a:t>Iowa State University</a:t>
            </a:r>
            <a:br>
              <a:rPr lang="en-US" sz="4800" dirty="0" smtClean="0">
                <a:solidFill>
                  <a:srgbClr val="FF0000"/>
                </a:solidFill>
              </a:rPr>
            </a:br>
            <a:r>
              <a:rPr lang="en-US" sz="4800" dirty="0" smtClean="0">
                <a:solidFill>
                  <a:srgbClr val="FF0000"/>
                </a:solidFill>
              </a:rPr>
              <a:t>Intramural Flag Football</a:t>
            </a:r>
            <a:br>
              <a:rPr lang="en-US" sz="4800" dirty="0" smtClean="0">
                <a:solidFill>
                  <a:srgbClr val="FF0000"/>
                </a:solidFill>
              </a:rPr>
            </a:br>
            <a:r>
              <a:rPr lang="en-US" sz="4800" dirty="0" smtClean="0">
                <a:solidFill>
                  <a:srgbClr val="FF0000"/>
                </a:solidFill>
              </a:rPr>
              <a:t>Referee Training Information</a:t>
            </a:r>
            <a:endParaRPr lang="en-US" sz="4800" dirty="0">
              <a:solidFill>
                <a:srgbClr val="FF000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13" t="12500" r="-313" b="6250"/>
          <a:stretch/>
        </p:blipFill>
        <p:spPr>
          <a:xfrm>
            <a:off x="1745761" y="3124200"/>
            <a:ext cx="5627077" cy="3429000"/>
          </a:xfrm>
          <a:prstGeom prst="rect">
            <a:avLst/>
          </a:prstGeom>
        </p:spPr>
      </p:pic>
    </p:spTree>
    <p:extLst>
      <p:ext uri="{BB962C8B-B14F-4D97-AF65-F5344CB8AC3E}">
        <p14:creationId xmlns:p14="http://schemas.microsoft.com/office/powerpoint/2010/main" val="807486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Flag Football Field</a:t>
            </a:r>
            <a:endParaRPr lang="en-US" sz="3200" b="1" dirty="0"/>
          </a:p>
        </p:txBody>
      </p:sp>
      <p:sp>
        <p:nvSpPr>
          <p:cNvPr id="5" name="Rectangle 4"/>
          <p:cNvSpPr/>
          <p:nvPr/>
        </p:nvSpPr>
        <p:spPr>
          <a:xfrm>
            <a:off x="685800" y="2743200"/>
            <a:ext cx="7162800" cy="3124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478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866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749394"/>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912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336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77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16681" y="5873594"/>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1" name="TextBox 20"/>
          <p:cNvSpPr txBox="1"/>
          <p:nvPr/>
        </p:nvSpPr>
        <p:spPr>
          <a:xfrm>
            <a:off x="6858000" y="5867400"/>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2" name="TextBox 21"/>
          <p:cNvSpPr txBox="1"/>
          <p:nvPr/>
        </p:nvSpPr>
        <p:spPr>
          <a:xfrm>
            <a:off x="2514600" y="5886085"/>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3" name="TextBox 22"/>
          <p:cNvSpPr txBox="1"/>
          <p:nvPr/>
        </p:nvSpPr>
        <p:spPr>
          <a:xfrm>
            <a:off x="4027579" y="5867400"/>
            <a:ext cx="631641" cy="523220"/>
          </a:xfrm>
          <a:prstGeom prst="rect">
            <a:avLst/>
          </a:prstGeom>
          <a:noFill/>
        </p:spPr>
        <p:txBody>
          <a:bodyPr wrap="square" rtlCol="0">
            <a:spAutoFit/>
          </a:bodyPr>
          <a:lstStyle/>
          <a:p>
            <a:r>
              <a:rPr lang="en-US" sz="2800" b="1" dirty="0" smtClean="0">
                <a:solidFill>
                  <a:srgbClr val="FF0000"/>
                </a:solidFill>
              </a:rPr>
              <a:t>40</a:t>
            </a:r>
            <a:endParaRPr lang="en-US" sz="2800" b="1" dirty="0">
              <a:solidFill>
                <a:srgbClr val="FF0000"/>
              </a:solidFill>
            </a:endParaRPr>
          </a:p>
        </p:txBody>
      </p:sp>
      <p:sp>
        <p:nvSpPr>
          <p:cNvPr id="24" name="TextBox 23"/>
          <p:cNvSpPr txBox="1"/>
          <p:nvPr/>
        </p:nvSpPr>
        <p:spPr>
          <a:xfrm>
            <a:off x="5486400" y="5867400"/>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5" name="TextBox 24"/>
          <p:cNvSpPr txBox="1"/>
          <p:nvPr/>
        </p:nvSpPr>
        <p:spPr>
          <a:xfrm rot="16200000">
            <a:off x="44712" y="403912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26" name="TextBox 25"/>
          <p:cNvSpPr txBox="1"/>
          <p:nvPr/>
        </p:nvSpPr>
        <p:spPr>
          <a:xfrm rot="5400000">
            <a:off x="6510010" y="404988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4" name="TextBox 3"/>
          <p:cNvSpPr txBox="1"/>
          <p:nvPr/>
        </p:nvSpPr>
        <p:spPr>
          <a:xfrm>
            <a:off x="2057399" y="2133600"/>
            <a:ext cx="4572000" cy="400110"/>
          </a:xfrm>
          <a:prstGeom prst="rect">
            <a:avLst/>
          </a:prstGeom>
          <a:noFill/>
        </p:spPr>
        <p:txBody>
          <a:bodyPr wrap="square" rtlCol="0">
            <a:spAutoFit/>
          </a:bodyPr>
          <a:lstStyle/>
          <a:p>
            <a:pPr algn="ctr"/>
            <a:r>
              <a:rPr lang="en-US" sz="2000" b="1" dirty="0" smtClean="0">
                <a:solidFill>
                  <a:srgbClr val="FF0000"/>
                </a:solidFill>
              </a:rPr>
              <a:t>PAT attempts from 3 or 10 yard line</a:t>
            </a:r>
            <a:endParaRPr lang="en-US" sz="2000" b="1" dirty="0"/>
          </a:p>
        </p:txBody>
      </p:sp>
      <p:cxnSp>
        <p:nvCxnSpPr>
          <p:cNvPr id="13" name="Straight Arrow Connector 12"/>
          <p:cNvCxnSpPr/>
          <p:nvPr/>
        </p:nvCxnSpPr>
        <p:spPr>
          <a:xfrm>
            <a:off x="6458737" y="3505200"/>
            <a:ext cx="0" cy="533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277369" y="2977468"/>
            <a:ext cx="399262" cy="523220"/>
          </a:xfrm>
          <a:prstGeom prst="rect">
            <a:avLst/>
          </a:prstGeom>
          <a:noFill/>
        </p:spPr>
        <p:txBody>
          <a:bodyPr wrap="square" rtlCol="0">
            <a:spAutoFit/>
          </a:bodyPr>
          <a:lstStyle/>
          <a:p>
            <a:r>
              <a:rPr lang="en-US" sz="2800" b="1" dirty="0" smtClean="0">
                <a:solidFill>
                  <a:srgbClr val="FF0000"/>
                </a:solidFill>
              </a:rPr>
              <a:t>3</a:t>
            </a:r>
            <a:endParaRPr lang="en-US" sz="2800" b="1" dirty="0">
              <a:solidFill>
                <a:srgbClr val="FF0000"/>
              </a:solidFill>
            </a:endParaRPr>
          </a:p>
        </p:txBody>
      </p:sp>
      <p:cxnSp>
        <p:nvCxnSpPr>
          <p:cNvPr id="28" name="Straight Arrow Connector 27"/>
          <p:cNvCxnSpPr/>
          <p:nvPr/>
        </p:nvCxnSpPr>
        <p:spPr>
          <a:xfrm>
            <a:off x="6857999" y="3505200"/>
            <a:ext cx="0" cy="533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676631" y="2977468"/>
            <a:ext cx="399262" cy="523220"/>
          </a:xfrm>
          <a:prstGeom prst="rect">
            <a:avLst/>
          </a:prstGeom>
          <a:noFill/>
        </p:spPr>
        <p:txBody>
          <a:bodyPr wrap="square" rtlCol="0">
            <a:spAutoFit/>
          </a:bodyPr>
          <a:lstStyle/>
          <a:p>
            <a:r>
              <a:rPr lang="en-US" sz="2800" b="1" dirty="0" smtClean="0">
                <a:solidFill>
                  <a:srgbClr val="FF0000"/>
                </a:solidFill>
              </a:rPr>
              <a:t>2</a:t>
            </a:r>
            <a:endParaRPr lang="en-US" sz="2800" b="1" dirty="0">
              <a:solidFill>
                <a:srgbClr val="FF0000"/>
              </a:solidFill>
            </a:endParaRPr>
          </a:p>
        </p:txBody>
      </p:sp>
    </p:spTree>
    <p:extLst>
      <p:ext uri="{BB962C8B-B14F-4D97-AF65-F5344CB8AC3E}">
        <p14:creationId xmlns:p14="http://schemas.microsoft.com/office/powerpoint/2010/main" val="3689236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Flag Football Field</a:t>
            </a:r>
            <a:endParaRPr lang="en-US" sz="3200" b="1" dirty="0"/>
          </a:p>
        </p:txBody>
      </p:sp>
      <p:sp>
        <p:nvSpPr>
          <p:cNvPr id="5" name="Rectangle 4"/>
          <p:cNvSpPr/>
          <p:nvPr/>
        </p:nvSpPr>
        <p:spPr>
          <a:xfrm>
            <a:off x="685800" y="2743200"/>
            <a:ext cx="7162800" cy="3124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478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866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749394"/>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912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336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77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16681" y="5873594"/>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1" name="TextBox 20"/>
          <p:cNvSpPr txBox="1"/>
          <p:nvPr/>
        </p:nvSpPr>
        <p:spPr>
          <a:xfrm>
            <a:off x="6858000" y="5867400"/>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2" name="TextBox 21"/>
          <p:cNvSpPr txBox="1"/>
          <p:nvPr/>
        </p:nvSpPr>
        <p:spPr>
          <a:xfrm>
            <a:off x="2514600" y="5886085"/>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3" name="TextBox 22"/>
          <p:cNvSpPr txBox="1"/>
          <p:nvPr/>
        </p:nvSpPr>
        <p:spPr>
          <a:xfrm>
            <a:off x="4027579" y="5867400"/>
            <a:ext cx="631641" cy="523220"/>
          </a:xfrm>
          <a:prstGeom prst="rect">
            <a:avLst/>
          </a:prstGeom>
          <a:noFill/>
        </p:spPr>
        <p:txBody>
          <a:bodyPr wrap="square" rtlCol="0">
            <a:spAutoFit/>
          </a:bodyPr>
          <a:lstStyle/>
          <a:p>
            <a:r>
              <a:rPr lang="en-US" sz="2800" b="1" dirty="0" smtClean="0">
                <a:solidFill>
                  <a:srgbClr val="FF0000"/>
                </a:solidFill>
              </a:rPr>
              <a:t>40</a:t>
            </a:r>
            <a:endParaRPr lang="en-US" sz="2800" b="1" dirty="0">
              <a:solidFill>
                <a:srgbClr val="FF0000"/>
              </a:solidFill>
            </a:endParaRPr>
          </a:p>
        </p:txBody>
      </p:sp>
      <p:sp>
        <p:nvSpPr>
          <p:cNvPr id="24" name="TextBox 23"/>
          <p:cNvSpPr txBox="1"/>
          <p:nvPr/>
        </p:nvSpPr>
        <p:spPr>
          <a:xfrm>
            <a:off x="5486400" y="5867400"/>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5" name="TextBox 24"/>
          <p:cNvSpPr txBox="1"/>
          <p:nvPr/>
        </p:nvSpPr>
        <p:spPr>
          <a:xfrm rot="16200000">
            <a:off x="44712" y="403912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26" name="TextBox 25"/>
          <p:cNvSpPr txBox="1"/>
          <p:nvPr/>
        </p:nvSpPr>
        <p:spPr>
          <a:xfrm rot="5400000">
            <a:off x="6510010" y="404988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4" name="TextBox 3"/>
          <p:cNvSpPr txBox="1"/>
          <p:nvPr/>
        </p:nvSpPr>
        <p:spPr>
          <a:xfrm>
            <a:off x="2628899" y="2057399"/>
            <a:ext cx="3429000" cy="461665"/>
          </a:xfrm>
          <a:prstGeom prst="rect">
            <a:avLst/>
          </a:prstGeom>
          <a:noFill/>
        </p:spPr>
        <p:txBody>
          <a:bodyPr wrap="square" rtlCol="0">
            <a:spAutoFit/>
          </a:bodyPr>
          <a:lstStyle/>
          <a:p>
            <a:r>
              <a:rPr lang="en-US" sz="2400" b="1" dirty="0" smtClean="0">
                <a:solidFill>
                  <a:srgbClr val="FF0000"/>
                </a:solidFill>
              </a:rPr>
              <a:t>Is it a 1</a:t>
            </a:r>
            <a:r>
              <a:rPr lang="en-US" sz="2400" b="1" baseline="30000" dirty="0" smtClean="0">
                <a:solidFill>
                  <a:srgbClr val="FF0000"/>
                </a:solidFill>
              </a:rPr>
              <a:t>st</a:t>
            </a:r>
            <a:r>
              <a:rPr lang="en-US" sz="2400" b="1" dirty="0" smtClean="0">
                <a:solidFill>
                  <a:srgbClr val="FF0000"/>
                </a:solidFill>
              </a:rPr>
              <a:t> down or not?</a:t>
            </a:r>
            <a:endParaRPr lang="en-US" sz="2400" b="1" dirty="0">
              <a:solidFill>
                <a:srgbClr val="FF0000"/>
              </a:solidFill>
            </a:endParaRPr>
          </a:p>
        </p:txBody>
      </p:sp>
      <p:sp>
        <p:nvSpPr>
          <p:cNvPr id="6" name="Oval 5"/>
          <p:cNvSpPr/>
          <p:nvPr/>
        </p:nvSpPr>
        <p:spPr>
          <a:xfrm>
            <a:off x="3124200" y="4038600"/>
            <a:ext cx="381000" cy="214902"/>
          </a:xfrm>
          <a:prstGeom prst="ellips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944767" y="3822201"/>
            <a:ext cx="228600" cy="2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519" y="5219701"/>
            <a:ext cx="533402" cy="533402"/>
          </a:xfrm>
          <a:prstGeom prst="rect">
            <a:avLst/>
          </a:prstGeom>
        </p:spPr>
      </p:pic>
    </p:spTree>
    <p:custDataLst>
      <p:tags r:id="rId1"/>
    </p:custDataLst>
    <p:extLst>
      <p:ext uri="{BB962C8B-B14F-4D97-AF65-F5344CB8AC3E}">
        <p14:creationId xmlns:p14="http://schemas.microsoft.com/office/powerpoint/2010/main" val="2496337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16667E-6 5.22906E-7 C 0.00573 0.01041 0.01666 0.01966 0.02552 0.02522 C 0.0302 0.03146 0.04132 0.04026 0.04791 0.0428 C 0.05086 0.04396 0.0526 0.04373 0.05538 0.04512 C 0.06753 0.05113 0.08125 0.05576 0.09427 0.0583 C 0.11284 0.0671 0.13229 0.07034 0.15208 0.07034 " pathEditMode="relative" ptsTypes="fffffA">
                                      <p:cBhvr>
                                        <p:cTn id="6" dur="2000" fill="hold"/>
                                        <p:tgtEl>
                                          <p:spTgt spid="6"/>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66667E-6 4.17399E-6 C 0.00174 0.00324 0.0033 0.00671 0.00504 0.00995 C 0.0059 0.01133 0.00747 0.01434 0.00747 0.01434 C 0.00851 0.01828 0.0132 0.02429 0.0132 0.02429 C 0.01528 0.03216 0.02118 0.04511 0.02639 0.04951 C 0.03108 0.05807 0.025 0.04766 0.03056 0.05506 C 0.03386 0.05946 0.03542 0.0664 0.03802 0.07149 C 0.03889 0.07311 0.04219 0.07681 0.04219 0.0782 " pathEditMode="relative" ptsTypes="fffffffA">
                                      <p:cBhvr>
                                        <p:cTn id="8" dur="2000" fill="hold"/>
                                        <p:tgtEl>
                                          <p:spTgt spid="13"/>
                                        </p:tgtEl>
                                        <p:attrNameLst>
                                          <p:attrName>ppt_x</p:attrName>
                                          <p:attrName>ppt_y</p:attrName>
                                        </p:attrNameLst>
                                      </p:cBhvr>
                                    </p:animMotion>
                                  </p:childTnLst>
                                </p:cTn>
                              </p:par>
                              <p:par>
                                <p:cTn id="9" presetID="1" presetClass="entr" presetSubtype="0" fill="hold" nodeType="withEffect">
                                  <p:stCondLst>
                                    <p:cond delay="1500"/>
                                  </p:stCondLst>
                                  <p:childTnLst>
                                    <p:set>
                                      <p:cBhvr>
                                        <p:cTn id="10" dur="1" fill="hold">
                                          <p:stCondLst>
                                            <p:cond delay="0"/>
                                          </p:stCondLst>
                                        </p:cTn>
                                        <p:tgtEl>
                                          <p:spTgt spid="14"/>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1.38889E-6 1.98982E-7 L -0.00955 -0.09995 " pathEditMode="relative" rAng="0" ptsTypes="AA">
                                      <p:cBhvr>
                                        <p:cTn id="12" dur="2000" fill="hold"/>
                                        <p:tgtEl>
                                          <p:spTgt spid="14"/>
                                        </p:tgtEl>
                                        <p:attrNameLst>
                                          <p:attrName>ppt_x</p:attrName>
                                          <p:attrName>ppt_y</p:attrName>
                                        </p:attrNameLst>
                                      </p:cBhvr>
                                      <p:rCtr x="-486" y="-49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Flag Football Field</a:t>
            </a:r>
            <a:endParaRPr lang="en-US" sz="3200" b="1" dirty="0"/>
          </a:p>
        </p:txBody>
      </p:sp>
      <p:sp>
        <p:nvSpPr>
          <p:cNvPr id="5" name="Rectangle 4"/>
          <p:cNvSpPr/>
          <p:nvPr/>
        </p:nvSpPr>
        <p:spPr>
          <a:xfrm>
            <a:off x="685800" y="2743200"/>
            <a:ext cx="7162800" cy="3124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478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866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749394"/>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912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336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77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16681" y="5873594"/>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1" name="TextBox 20"/>
          <p:cNvSpPr txBox="1"/>
          <p:nvPr/>
        </p:nvSpPr>
        <p:spPr>
          <a:xfrm>
            <a:off x="6858000" y="5867400"/>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2" name="TextBox 21"/>
          <p:cNvSpPr txBox="1"/>
          <p:nvPr/>
        </p:nvSpPr>
        <p:spPr>
          <a:xfrm>
            <a:off x="2514600" y="5886085"/>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3" name="TextBox 22"/>
          <p:cNvSpPr txBox="1"/>
          <p:nvPr/>
        </p:nvSpPr>
        <p:spPr>
          <a:xfrm>
            <a:off x="4027579" y="5867400"/>
            <a:ext cx="631641" cy="523220"/>
          </a:xfrm>
          <a:prstGeom prst="rect">
            <a:avLst/>
          </a:prstGeom>
          <a:noFill/>
        </p:spPr>
        <p:txBody>
          <a:bodyPr wrap="square" rtlCol="0">
            <a:spAutoFit/>
          </a:bodyPr>
          <a:lstStyle/>
          <a:p>
            <a:r>
              <a:rPr lang="en-US" sz="2800" b="1" dirty="0" smtClean="0">
                <a:solidFill>
                  <a:srgbClr val="FF0000"/>
                </a:solidFill>
              </a:rPr>
              <a:t>40</a:t>
            </a:r>
            <a:endParaRPr lang="en-US" sz="2800" b="1" dirty="0">
              <a:solidFill>
                <a:srgbClr val="FF0000"/>
              </a:solidFill>
            </a:endParaRPr>
          </a:p>
        </p:txBody>
      </p:sp>
      <p:sp>
        <p:nvSpPr>
          <p:cNvPr id="24" name="TextBox 23"/>
          <p:cNvSpPr txBox="1"/>
          <p:nvPr/>
        </p:nvSpPr>
        <p:spPr>
          <a:xfrm>
            <a:off x="5486400" y="5867400"/>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5" name="TextBox 24"/>
          <p:cNvSpPr txBox="1"/>
          <p:nvPr/>
        </p:nvSpPr>
        <p:spPr>
          <a:xfrm rot="16200000">
            <a:off x="44712" y="403912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26" name="TextBox 25"/>
          <p:cNvSpPr txBox="1"/>
          <p:nvPr/>
        </p:nvSpPr>
        <p:spPr>
          <a:xfrm rot="5400000">
            <a:off x="6510010" y="404988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4" name="TextBox 3"/>
          <p:cNvSpPr txBox="1"/>
          <p:nvPr/>
        </p:nvSpPr>
        <p:spPr>
          <a:xfrm>
            <a:off x="1828800" y="1981200"/>
            <a:ext cx="4800599" cy="646331"/>
          </a:xfrm>
          <a:prstGeom prst="rect">
            <a:avLst/>
          </a:prstGeom>
          <a:noFill/>
        </p:spPr>
        <p:txBody>
          <a:bodyPr wrap="square" rtlCol="0">
            <a:spAutoFit/>
          </a:bodyPr>
          <a:lstStyle/>
          <a:p>
            <a:r>
              <a:rPr lang="en-US" b="1" dirty="0" smtClean="0">
                <a:solidFill>
                  <a:srgbClr val="FF0000"/>
                </a:solidFill>
              </a:rPr>
              <a:t>NO – if penalty is accepted you replay the down and the line to gain is still the 40</a:t>
            </a:r>
            <a:endParaRPr lang="en-US" b="1" dirty="0">
              <a:solidFill>
                <a:srgbClr val="FF0000"/>
              </a:solidFill>
            </a:endParaRPr>
          </a:p>
        </p:txBody>
      </p:sp>
      <p:sp>
        <p:nvSpPr>
          <p:cNvPr id="6" name="Oval 5"/>
          <p:cNvSpPr/>
          <p:nvPr/>
        </p:nvSpPr>
        <p:spPr>
          <a:xfrm>
            <a:off x="4544921" y="4472184"/>
            <a:ext cx="381000" cy="214902"/>
          </a:xfrm>
          <a:prstGeom prst="ellips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15638" y="4215519"/>
            <a:ext cx="228600" cy="2598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519" y="4686299"/>
            <a:ext cx="533402" cy="533402"/>
          </a:xfrm>
          <a:prstGeom prst="rect">
            <a:avLst/>
          </a:prstGeom>
        </p:spPr>
      </p:pic>
      <p:cxnSp>
        <p:nvCxnSpPr>
          <p:cNvPr id="16" name="Straight Arrow Connector 15"/>
          <p:cNvCxnSpPr/>
          <p:nvPr/>
        </p:nvCxnSpPr>
        <p:spPr>
          <a:xfrm>
            <a:off x="3505200" y="3200400"/>
            <a:ext cx="723899"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08379" y="3310134"/>
            <a:ext cx="1535020" cy="261610"/>
          </a:xfrm>
          <a:prstGeom prst="rect">
            <a:avLst/>
          </a:prstGeom>
          <a:noFill/>
        </p:spPr>
        <p:txBody>
          <a:bodyPr wrap="square" rtlCol="0">
            <a:spAutoFit/>
          </a:bodyPr>
          <a:lstStyle/>
          <a:p>
            <a:r>
              <a:rPr lang="en-US" sz="1100" b="1" dirty="0" smtClean="0">
                <a:solidFill>
                  <a:srgbClr val="FF0000"/>
                </a:solidFill>
              </a:rPr>
              <a:t>Still the line to gain</a:t>
            </a:r>
            <a:endParaRPr lang="en-US" sz="1100" b="1" dirty="0">
              <a:solidFill>
                <a:srgbClr val="FF0000"/>
              </a:solidFill>
            </a:endParaRPr>
          </a:p>
        </p:txBody>
      </p:sp>
    </p:spTree>
    <p:custDataLst>
      <p:tags r:id="rId1"/>
    </p:custDataLst>
    <p:extLst>
      <p:ext uri="{BB962C8B-B14F-4D97-AF65-F5344CB8AC3E}">
        <p14:creationId xmlns:p14="http://schemas.microsoft.com/office/powerpoint/2010/main" val="267882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94444E-6 -3.66497E-6 L -0.11788 -0.00092 " pathEditMode="relative" rAng="0" ptsTypes="AA">
                                      <p:cBhvr>
                                        <p:cTn id="6" dur="2000" fill="hold"/>
                                        <p:tgtEl>
                                          <p:spTgt spid="6"/>
                                        </p:tgtEl>
                                        <p:attrNameLst>
                                          <p:attrName>ppt_x</p:attrName>
                                          <p:attrName>ppt_y</p:attrName>
                                        </p:attrNameLst>
                                      </p:cBhvr>
                                      <p:rCtr x="-5903" y="-46"/>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sosceles Triangle 28"/>
          <p:cNvSpPr/>
          <p:nvPr/>
        </p:nvSpPr>
        <p:spPr>
          <a:xfrm>
            <a:off x="2991438" y="2305262"/>
            <a:ext cx="2460600" cy="2108213"/>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7236117">
            <a:off x="5627493" y="398423"/>
            <a:ext cx="2172012" cy="4020238"/>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3629776">
            <a:off x="868375" y="884272"/>
            <a:ext cx="2172012" cy="3700336"/>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8860153">
            <a:off x="4077123" y="4636654"/>
            <a:ext cx="2172012" cy="1639671"/>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41237" y="1219200"/>
            <a:ext cx="4114800" cy="533400"/>
          </a:xfrm>
        </p:spPr>
        <p:txBody>
          <a:bodyPr>
            <a:noAutofit/>
          </a:bodyPr>
          <a:lstStyle/>
          <a:p>
            <a:pPr algn="l"/>
            <a:r>
              <a:rPr lang="en-US" sz="3200" b="1" dirty="0" smtClean="0"/>
              <a:t>Areas</a:t>
            </a:r>
            <a:endParaRPr lang="en-US" sz="3200" b="1" dirty="0"/>
          </a:p>
        </p:txBody>
      </p:sp>
      <p:sp>
        <p:nvSpPr>
          <p:cNvPr id="5" name="Oval 4"/>
          <p:cNvSpPr/>
          <p:nvPr/>
        </p:nvSpPr>
        <p:spPr>
          <a:xfrm>
            <a:off x="3744685" y="43978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430485" y="42454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40085" y="43978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937656" y="429985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699656" y="45502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173685" y="42454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430485" y="50292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573485" y="60742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392885" y="31024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63285" y="391885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87685" y="31350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99114" y="31350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73485" y="22642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276599" y="22642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839685" y="31242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699656" y="31350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097485" y="3102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47345" y="6102774"/>
            <a:ext cx="114300" cy="400110"/>
          </a:xfrm>
          <a:prstGeom prst="rect">
            <a:avLst/>
          </a:prstGeom>
          <a:noFill/>
        </p:spPr>
        <p:txBody>
          <a:bodyPr wrap="square" rtlCol="0">
            <a:spAutoFit/>
          </a:bodyPr>
          <a:lstStyle/>
          <a:p>
            <a:r>
              <a:rPr lang="en-US" sz="2000" b="1" dirty="0" smtClean="0"/>
              <a:t>R</a:t>
            </a:r>
            <a:endParaRPr lang="en-US" sz="2000" b="1" dirty="0"/>
          </a:p>
        </p:txBody>
      </p:sp>
      <p:sp>
        <p:nvSpPr>
          <p:cNvPr id="25" name="TextBox 24"/>
          <p:cNvSpPr txBox="1"/>
          <p:nvPr/>
        </p:nvSpPr>
        <p:spPr>
          <a:xfrm>
            <a:off x="228600" y="3962792"/>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6" name="TextBox 25"/>
          <p:cNvSpPr txBox="1"/>
          <p:nvPr/>
        </p:nvSpPr>
        <p:spPr>
          <a:xfrm>
            <a:off x="8392885" y="3152031"/>
            <a:ext cx="468085" cy="369332"/>
          </a:xfrm>
          <a:prstGeom prst="rect">
            <a:avLst/>
          </a:prstGeom>
          <a:noFill/>
        </p:spPr>
        <p:txBody>
          <a:bodyPr wrap="square" rtlCol="0">
            <a:spAutoFit/>
          </a:bodyPr>
          <a:lstStyle/>
          <a:p>
            <a:r>
              <a:rPr lang="en-US" dirty="0" smtClean="0"/>
              <a:t>L2</a:t>
            </a:r>
            <a:endParaRPr lang="en-US" dirty="0"/>
          </a:p>
        </p:txBody>
      </p:sp>
      <p:sp>
        <p:nvSpPr>
          <p:cNvPr id="27" name="Oval 26"/>
          <p:cNvSpPr/>
          <p:nvPr/>
        </p:nvSpPr>
        <p:spPr>
          <a:xfrm>
            <a:off x="3973285" y="275342"/>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049484" y="319276"/>
            <a:ext cx="446315" cy="369332"/>
          </a:xfrm>
          <a:prstGeom prst="rect">
            <a:avLst/>
          </a:prstGeom>
          <a:noFill/>
        </p:spPr>
        <p:txBody>
          <a:bodyPr wrap="square" rtlCol="0">
            <a:spAutoFit/>
          </a:bodyPr>
          <a:lstStyle/>
          <a:p>
            <a:r>
              <a:rPr lang="en-US" dirty="0" smtClean="0"/>
              <a:t>B</a:t>
            </a:r>
            <a:endParaRPr lang="en-US" sz="1600" dirty="0"/>
          </a:p>
        </p:txBody>
      </p:sp>
      <p:sp>
        <p:nvSpPr>
          <p:cNvPr id="31" name="Oval 30"/>
          <p:cNvSpPr/>
          <p:nvPr/>
        </p:nvSpPr>
        <p:spPr>
          <a:xfrm>
            <a:off x="3973285" y="1782452"/>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32067" y="1826912"/>
            <a:ext cx="446315" cy="369332"/>
          </a:xfrm>
          <a:prstGeom prst="rect">
            <a:avLst/>
          </a:prstGeom>
          <a:noFill/>
        </p:spPr>
        <p:txBody>
          <a:bodyPr wrap="square" rtlCol="0">
            <a:spAutoFit/>
          </a:bodyPr>
          <a:lstStyle/>
          <a:p>
            <a:r>
              <a:rPr lang="en-US" dirty="0" smtClean="0"/>
              <a:t>U</a:t>
            </a:r>
            <a:endParaRPr lang="en-US" sz="1600" dirty="0"/>
          </a:p>
        </p:txBody>
      </p:sp>
    </p:spTree>
    <p:custDataLst>
      <p:tags r:id="rId1"/>
    </p:custDataLst>
    <p:extLst>
      <p:ext uri="{BB962C8B-B14F-4D97-AF65-F5344CB8AC3E}">
        <p14:creationId xmlns:p14="http://schemas.microsoft.com/office/powerpoint/2010/main" val="4214848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Referee Mechanics</a:t>
            </a:r>
            <a:endParaRPr lang="en-US" dirty="0"/>
          </a:p>
        </p:txBody>
      </p:sp>
      <p:sp>
        <p:nvSpPr>
          <p:cNvPr id="3" name="Content Placeholder 2"/>
          <p:cNvSpPr>
            <a:spLocks noGrp="1"/>
          </p:cNvSpPr>
          <p:nvPr>
            <p:ph idx="1"/>
          </p:nvPr>
        </p:nvSpPr>
        <p:spPr/>
        <p:txBody>
          <a:bodyPr/>
          <a:lstStyle/>
          <a:p>
            <a:r>
              <a:rPr lang="en-US" dirty="0" smtClean="0"/>
              <a:t>Before Snap:</a:t>
            </a:r>
          </a:p>
          <a:p>
            <a:pPr lvl="1"/>
            <a:r>
              <a:rPr lang="en-US" dirty="0" smtClean="0"/>
              <a:t>Set cones for line of scrimmages 2 yards apart</a:t>
            </a:r>
          </a:p>
          <a:p>
            <a:pPr lvl="1"/>
            <a:r>
              <a:rPr lang="en-US" dirty="0" smtClean="0"/>
              <a:t>Tell in a loud voice the down and yard line to gain</a:t>
            </a:r>
          </a:p>
          <a:p>
            <a:pPr lvl="2"/>
            <a:r>
              <a:rPr lang="en-US" dirty="0" smtClean="0"/>
              <a:t>“2</a:t>
            </a:r>
            <a:r>
              <a:rPr lang="en-US" baseline="30000" dirty="0" smtClean="0"/>
              <a:t>nd</a:t>
            </a:r>
            <a:r>
              <a:rPr lang="en-US" dirty="0" smtClean="0"/>
              <a:t> down quarter line to gain”</a:t>
            </a:r>
          </a:p>
          <a:p>
            <a:pPr lvl="2"/>
            <a:r>
              <a:rPr lang="en-US" dirty="0" smtClean="0"/>
              <a:t>Then blow your “ready for play” whistle</a:t>
            </a:r>
          </a:p>
          <a:p>
            <a:pPr marL="667512" lvl="2" indent="0">
              <a:buNone/>
            </a:pPr>
            <a:endParaRPr lang="en-US" dirty="0"/>
          </a:p>
        </p:txBody>
      </p:sp>
    </p:spTree>
    <p:extLst>
      <p:ext uri="{BB962C8B-B14F-4D97-AF65-F5344CB8AC3E}">
        <p14:creationId xmlns:p14="http://schemas.microsoft.com/office/powerpoint/2010/main" val="289213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Line of Scrimmage – Spot the Ball</a:t>
            </a:r>
            <a:endParaRPr lang="en-US" sz="3200" b="1" dirty="0"/>
          </a:p>
        </p:txBody>
      </p:sp>
      <p:pic>
        <p:nvPicPr>
          <p:cNvPr id="7" name="SpotBall(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143000" y="2209799"/>
            <a:ext cx="6781800" cy="3814763"/>
          </a:xfrm>
          <a:prstGeom prst="rect">
            <a:avLst/>
          </a:prstGeom>
        </p:spPr>
      </p:pic>
    </p:spTree>
    <p:custDataLst>
      <p:tags r:id="rId1"/>
    </p:custDataLst>
    <p:extLst>
      <p:ext uri="{BB962C8B-B14F-4D97-AF65-F5344CB8AC3E}">
        <p14:creationId xmlns:p14="http://schemas.microsoft.com/office/powerpoint/2010/main" val="550034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childTnLst>
        </p:cTn>
      </p:par>
    </p:tn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7" y="-240429"/>
            <a:ext cx="8229600" cy="1143000"/>
          </a:xfrm>
        </p:spPr>
        <p:txBody>
          <a:bodyPr/>
          <a:lstStyle/>
          <a:p>
            <a:r>
              <a:rPr lang="en-US" dirty="0" smtClean="0"/>
              <a:t>Referee Positioning</a:t>
            </a:r>
            <a:endParaRPr lang="en-US" dirty="0"/>
          </a:p>
        </p:txBody>
      </p:sp>
      <p:sp>
        <p:nvSpPr>
          <p:cNvPr id="3" name="Content Placeholder 2"/>
          <p:cNvSpPr>
            <a:spLocks noGrp="1"/>
          </p:cNvSpPr>
          <p:nvPr>
            <p:ph idx="1"/>
          </p:nvPr>
        </p:nvSpPr>
        <p:spPr>
          <a:xfrm>
            <a:off x="391885" y="775680"/>
            <a:ext cx="8229600" cy="1798320"/>
          </a:xfrm>
        </p:spPr>
        <p:txBody>
          <a:bodyPr/>
          <a:lstStyle/>
          <a:p>
            <a:r>
              <a:rPr lang="en-US" dirty="0"/>
              <a:t>Positioning</a:t>
            </a:r>
          </a:p>
          <a:p>
            <a:pPr lvl="1"/>
            <a:r>
              <a:rPr lang="en-US" dirty="0"/>
              <a:t>You should be looking at the Quarterback’s face when he is throwing (not his back)</a:t>
            </a:r>
          </a:p>
          <a:p>
            <a:pPr lvl="1"/>
            <a:r>
              <a:rPr lang="en-US" dirty="0"/>
              <a:t>Start 7 yards deep and 7 yards to the side</a:t>
            </a:r>
          </a:p>
          <a:p>
            <a:endParaRPr lang="en-US" dirty="0"/>
          </a:p>
        </p:txBody>
      </p:sp>
      <p:sp>
        <p:nvSpPr>
          <p:cNvPr id="4" name="Oval 3"/>
          <p:cNvSpPr/>
          <p:nvPr/>
        </p:nvSpPr>
        <p:spPr>
          <a:xfrm>
            <a:off x="3744685" y="486373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30485" y="471133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40085" y="486373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37656" y="4765767"/>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99656" y="501613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73685" y="471133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30485" y="549510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58245" y="6401043"/>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92885" y="356833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3285" y="4384767"/>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87685" y="3600995"/>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99114" y="3600995"/>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73485" y="2730138"/>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76599" y="2730138"/>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9685" y="359010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99656" y="3600995"/>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097485" y="3568338"/>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72545" y="6429588"/>
            <a:ext cx="114300" cy="400110"/>
          </a:xfrm>
          <a:prstGeom prst="rect">
            <a:avLst/>
          </a:prstGeom>
          <a:noFill/>
        </p:spPr>
        <p:txBody>
          <a:bodyPr wrap="square" rtlCol="0">
            <a:spAutoFit/>
          </a:bodyPr>
          <a:lstStyle/>
          <a:p>
            <a:r>
              <a:rPr lang="en-US" sz="2000" b="1" dirty="0" smtClean="0"/>
              <a:t>R</a:t>
            </a:r>
            <a:endParaRPr lang="en-US" sz="2000" b="1" dirty="0"/>
          </a:p>
        </p:txBody>
      </p:sp>
      <p:sp>
        <p:nvSpPr>
          <p:cNvPr id="22" name="TextBox 21"/>
          <p:cNvSpPr txBox="1"/>
          <p:nvPr/>
        </p:nvSpPr>
        <p:spPr>
          <a:xfrm>
            <a:off x="228600" y="4428701"/>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3" name="TextBox 22"/>
          <p:cNvSpPr txBox="1"/>
          <p:nvPr/>
        </p:nvSpPr>
        <p:spPr>
          <a:xfrm>
            <a:off x="8392885" y="3617940"/>
            <a:ext cx="468085" cy="369332"/>
          </a:xfrm>
          <a:prstGeom prst="rect">
            <a:avLst/>
          </a:prstGeom>
          <a:noFill/>
        </p:spPr>
        <p:txBody>
          <a:bodyPr wrap="square" rtlCol="0">
            <a:spAutoFit/>
          </a:bodyPr>
          <a:lstStyle/>
          <a:p>
            <a:r>
              <a:rPr lang="en-US" dirty="0" smtClean="0"/>
              <a:t>L2</a:t>
            </a:r>
            <a:endParaRPr lang="en-US" dirty="0"/>
          </a:p>
        </p:txBody>
      </p:sp>
      <p:cxnSp>
        <p:nvCxnSpPr>
          <p:cNvPr id="25" name="Straight Arrow Connector 24"/>
          <p:cNvCxnSpPr/>
          <p:nvPr/>
        </p:nvCxnSpPr>
        <p:spPr>
          <a:xfrm>
            <a:off x="4659085" y="6019800"/>
            <a:ext cx="0" cy="685800"/>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040085" y="5723709"/>
            <a:ext cx="827315" cy="20079"/>
          </a:xfrm>
          <a:prstGeom prst="straightConnector1">
            <a:avLst/>
          </a:prstGeom>
          <a:ln w="508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813964" y="5518418"/>
            <a:ext cx="914400" cy="369332"/>
          </a:xfrm>
          <a:prstGeom prst="rect">
            <a:avLst/>
          </a:prstGeom>
          <a:noFill/>
        </p:spPr>
        <p:txBody>
          <a:bodyPr wrap="square" rtlCol="0">
            <a:spAutoFit/>
          </a:bodyPr>
          <a:lstStyle/>
          <a:p>
            <a:r>
              <a:rPr lang="en-US" dirty="0" smtClean="0"/>
              <a:t>7 yards</a:t>
            </a:r>
            <a:endParaRPr lang="en-US" dirty="0"/>
          </a:p>
        </p:txBody>
      </p:sp>
      <p:sp>
        <p:nvSpPr>
          <p:cNvPr id="29" name="TextBox 28"/>
          <p:cNvSpPr txBox="1"/>
          <p:nvPr/>
        </p:nvSpPr>
        <p:spPr>
          <a:xfrm>
            <a:off x="3786145" y="6403847"/>
            <a:ext cx="914400" cy="369332"/>
          </a:xfrm>
          <a:prstGeom prst="rect">
            <a:avLst/>
          </a:prstGeom>
          <a:noFill/>
        </p:spPr>
        <p:txBody>
          <a:bodyPr wrap="square" rtlCol="0">
            <a:spAutoFit/>
          </a:bodyPr>
          <a:lstStyle/>
          <a:p>
            <a:r>
              <a:rPr lang="en-US" dirty="0" smtClean="0"/>
              <a:t>7 yards</a:t>
            </a:r>
            <a:endParaRPr lang="en-US" dirty="0"/>
          </a:p>
        </p:txBody>
      </p:sp>
      <p:sp>
        <p:nvSpPr>
          <p:cNvPr id="30" name="Oval 29"/>
          <p:cNvSpPr/>
          <p:nvPr/>
        </p:nvSpPr>
        <p:spPr>
          <a:xfrm>
            <a:off x="4332512" y="82941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397827" y="873352"/>
            <a:ext cx="446315" cy="369332"/>
          </a:xfrm>
          <a:prstGeom prst="rect">
            <a:avLst/>
          </a:prstGeom>
          <a:noFill/>
        </p:spPr>
        <p:txBody>
          <a:bodyPr wrap="square" rtlCol="0">
            <a:spAutoFit/>
          </a:bodyPr>
          <a:lstStyle/>
          <a:p>
            <a:r>
              <a:rPr lang="en-US" dirty="0" smtClean="0"/>
              <a:t>B</a:t>
            </a:r>
            <a:endParaRPr lang="en-US" sz="1600" dirty="0"/>
          </a:p>
        </p:txBody>
      </p:sp>
      <p:sp>
        <p:nvSpPr>
          <p:cNvPr id="32" name="Oval 31"/>
          <p:cNvSpPr/>
          <p:nvPr/>
        </p:nvSpPr>
        <p:spPr>
          <a:xfrm>
            <a:off x="4356460" y="2356073"/>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421775" y="2400007"/>
            <a:ext cx="446315" cy="369332"/>
          </a:xfrm>
          <a:prstGeom prst="rect">
            <a:avLst/>
          </a:prstGeom>
          <a:noFill/>
        </p:spPr>
        <p:txBody>
          <a:bodyPr wrap="square" rtlCol="0">
            <a:spAutoFit/>
          </a:bodyPr>
          <a:lstStyle/>
          <a:p>
            <a:r>
              <a:rPr lang="en-US" dirty="0" smtClean="0"/>
              <a:t>U</a:t>
            </a:r>
            <a:endParaRPr lang="en-US" sz="1600" dirty="0"/>
          </a:p>
        </p:txBody>
      </p:sp>
    </p:spTree>
    <p:extLst>
      <p:ext uri="{BB962C8B-B14F-4D97-AF65-F5344CB8AC3E}">
        <p14:creationId xmlns:p14="http://schemas.microsoft.com/office/powerpoint/2010/main" val="65279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Referee Keys</a:t>
            </a:r>
            <a:endParaRPr lang="en-US" dirty="0"/>
          </a:p>
        </p:txBody>
      </p:sp>
      <p:sp>
        <p:nvSpPr>
          <p:cNvPr id="3" name="Content Placeholder 2"/>
          <p:cNvSpPr>
            <a:spLocks noGrp="1"/>
          </p:cNvSpPr>
          <p:nvPr>
            <p:ph idx="1"/>
          </p:nvPr>
        </p:nvSpPr>
        <p:spPr/>
        <p:txBody>
          <a:bodyPr/>
          <a:lstStyle/>
          <a:p>
            <a:r>
              <a:rPr lang="en-US" dirty="0" smtClean="0"/>
              <a:t>Stay wide and deep to avoid becoming part of the play</a:t>
            </a:r>
          </a:p>
          <a:p>
            <a:r>
              <a:rPr lang="en-US" dirty="0" smtClean="0"/>
              <a:t>Primary responsibility is the QB</a:t>
            </a:r>
          </a:p>
          <a:p>
            <a:r>
              <a:rPr lang="en-US" dirty="0" smtClean="0"/>
              <a:t>When pass is thrown, do NOT watch the ball; keep your eyes on the passer until there is no foul threat</a:t>
            </a:r>
          </a:p>
          <a:p>
            <a:endParaRPr lang="en-US" dirty="0"/>
          </a:p>
          <a:p>
            <a:r>
              <a:rPr lang="en-US" dirty="0" smtClean="0"/>
              <a:t>Help rule on illegal contact by rushers/blockers</a:t>
            </a:r>
          </a:p>
          <a:p>
            <a:r>
              <a:rPr lang="en-US" dirty="0" smtClean="0"/>
              <a:t>Rule on all legal or illegal forward passes</a:t>
            </a:r>
          </a:p>
        </p:txBody>
      </p:sp>
    </p:spTree>
    <p:extLst>
      <p:ext uri="{BB962C8B-B14F-4D97-AF65-F5344CB8AC3E}">
        <p14:creationId xmlns:p14="http://schemas.microsoft.com/office/powerpoint/2010/main" val="177840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7" y="-240429"/>
            <a:ext cx="8229600" cy="1143000"/>
          </a:xfrm>
        </p:spPr>
        <p:txBody>
          <a:bodyPr/>
          <a:lstStyle/>
          <a:p>
            <a:r>
              <a:rPr lang="en-US" dirty="0" smtClean="0"/>
              <a:t>Referee Positioning</a:t>
            </a:r>
            <a:endParaRPr lang="en-US" dirty="0"/>
          </a:p>
        </p:txBody>
      </p:sp>
      <p:sp>
        <p:nvSpPr>
          <p:cNvPr id="4" name="Oval 3"/>
          <p:cNvSpPr/>
          <p:nvPr/>
        </p:nvSpPr>
        <p:spPr>
          <a:xfrm>
            <a:off x="3744685" y="3429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30485" y="3276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40085" y="34290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37656" y="3331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99656" y="3581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73685" y="32766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30485" y="406037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58245" y="5257800"/>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392885" y="2133600"/>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63285" y="29500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87685" y="2166257"/>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99114" y="2166257"/>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73485" y="12954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76599" y="12954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9685" y="2155371"/>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99656" y="2166257"/>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097485" y="21336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72545" y="5286345"/>
            <a:ext cx="114300" cy="400110"/>
          </a:xfrm>
          <a:prstGeom prst="rect">
            <a:avLst/>
          </a:prstGeom>
          <a:noFill/>
        </p:spPr>
        <p:txBody>
          <a:bodyPr wrap="square" rtlCol="0">
            <a:spAutoFit/>
          </a:bodyPr>
          <a:lstStyle/>
          <a:p>
            <a:r>
              <a:rPr lang="en-US" sz="2000" b="1" dirty="0" smtClean="0"/>
              <a:t>R</a:t>
            </a:r>
            <a:endParaRPr lang="en-US" sz="2000" b="1" dirty="0"/>
          </a:p>
        </p:txBody>
      </p:sp>
      <p:sp>
        <p:nvSpPr>
          <p:cNvPr id="22" name="TextBox 21"/>
          <p:cNvSpPr txBox="1"/>
          <p:nvPr/>
        </p:nvSpPr>
        <p:spPr>
          <a:xfrm>
            <a:off x="228600" y="2993963"/>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3" name="TextBox 22"/>
          <p:cNvSpPr txBox="1"/>
          <p:nvPr/>
        </p:nvSpPr>
        <p:spPr>
          <a:xfrm>
            <a:off x="8392885" y="2183202"/>
            <a:ext cx="468085" cy="369332"/>
          </a:xfrm>
          <a:prstGeom prst="rect">
            <a:avLst/>
          </a:prstGeom>
          <a:noFill/>
        </p:spPr>
        <p:txBody>
          <a:bodyPr wrap="square" rtlCol="0">
            <a:spAutoFit/>
          </a:bodyPr>
          <a:lstStyle/>
          <a:p>
            <a:r>
              <a:rPr lang="en-US" dirty="0" smtClean="0"/>
              <a:t>L2</a:t>
            </a:r>
            <a:endParaRPr lang="en-US" dirty="0"/>
          </a:p>
        </p:txBody>
      </p:sp>
      <p:sp>
        <p:nvSpPr>
          <p:cNvPr id="24" name="Oval 23"/>
          <p:cNvSpPr/>
          <p:nvPr/>
        </p:nvSpPr>
        <p:spPr>
          <a:xfrm>
            <a:off x="4268604" y="0"/>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333919" y="43934"/>
            <a:ext cx="446315" cy="369332"/>
          </a:xfrm>
          <a:prstGeom prst="rect">
            <a:avLst/>
          </a:prstGeom>
          <a:noFill/>
        </p:spPr>
        <p:txBody>
          <a:bodyPr wrap="square" rtlCol="0">
            <a:spAutoFit/>
          </a:bodyPr>
          <a:lstStyle/>
          <a:p>
            <a:r>
              <a:rPr lang="en-US" dirty="0" smtClean="0"/>
              <a:t>B</a:t>
            </a:r>
            <a:endParaRPr lang="en-US" sz="1600" dirty="0"/>
          </a:p>
        </p:txBody>
      </p:sp>
      <p:sp>
        <p:nvSpPr>
          <p:cNvPr id="26" name="Oval 25"/>
          <p:cNvSpPr/>
          <p:nvPr/>
        </p:nvSpPr>
        <p:spPr>
          <a:xfrm>
            <a:off x="4268604" y="958334"/>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324438" y="1002268"/>
            <a:ext cx="446315" cy="369332"/>
          </a:xfrm>
          <a:prstGeom prst="rect">
            <a:avLst/>
          </a:prstGeom>
          <a:noFill/>
        </p:spPr>
        <p:txBody>
          <a:bodyPr wrap="square" rtlCol="0">
            <a:spAutoFit/>
          </a:bodyPr>
          <a:lstStyle/>
          <a:p>
            <a:r>
              <a:rPr lang="en-US" dirty="0" smtClean="0"/>
              <a:t>U</a:t>
            </a:r>
            <a:endParaRPr lang="en-US" sz="1600" dirty="0"/>
          </a:p>
        </p:txBody>
      </p:sp>
    </p:spTree>
    <p:extLst>
      <p:ext uri="{BB962C8B-B14F-4D97-AF65-F5344CB8AC3E}">
        <p14:creationId xmlns:p14="http://schemas.microsoft.com/office/powerpoint/2010/main" val="1237988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6.11111E-6 -1.85185E-6 L -6.11111E-6 -1.85185E-6 C -0.00018 0.00463 -0.00035 0.00926 -0.00087 0.01389 C -0.00087 0.01505 -0.00139 0.01621 -0.00174 0.01737 C -0.00209 0.01922 -0.00209 0.0213 -0.00261 0.02315 C -0.00296 0.02547 -0.00382 0.02778 -0.00435 0.0301 C -0.00452 0.03172 -0.00452 0.03334 -0.00521 0.03473 C -0.00608 0.03727 -0.00747 0.03936 -0.00869 0.04167 C -0.00921 0.04283 -0.00938 0.04445 -0.01042 0.04514 C -0.01459 0.04815 -0.01268 0.047 -0.0165 0.04862 C -0.01737 0.04977 -0.01806 0.05116 -0.0191 0.05209 C -0.0198 0.05278 -0.02084 0.05278 -0.02171 0.05325 C -0.02257 0.05394 -0.02327 0.0551 -0.02431 0.05556 C -0.02501 0.05625 -0.02605 0.05625 -0.02691 0.05672 C -0.02813 0.05741 -0.02917 0.05834 -0.03039 0.05903 C -0.03039 0.05903 -0.03681 0.06204 -0.0382 0.0625 C -0.03907 0.06297 -0.03994 0.06343 -0.0408 0.06366 L -0.04601 0.06482 C -0.0533 0.06968 -0.04636 0.06598 -0.0599 0.06829 C -0.09011 0.07385 -0.06094 0.07038 -0.08594 0.07292 C -0.08716 0.07338 -0.08837 0.07362 -0.08941 0.07408 C -0.09306 0.07547 -0.0915 0.07547 -0.09549 0.07639 C -0.11146 0.08056 -0.10695 0.07963 -0.12084 0.08102 C -0.12223 0.08149 -0.12362 0.08195 -0.12518 0.08218 C -0.13004 0.08334 -0.13386 0.0838 -0.13907 0.0845 C -0.14167 0.08542 -0.14428 0.08635 -0.14688 0.08681 C -0.15799 0.08936 -0.18646 0.08913 -0.18941 0.08936 L -0.25035 0.08797 C -0.25122 0.08797 -0.25209 0.0875 -0.25296 0.08681 C -0.25973 0.08241 -0.25157 0.08635 -0.25816 0.08334 C -0.25903 0.08264 -0.25973 0.08172 -0.26077 0.08102 C -0.26251 0.0801 -0.26598 0.07871 -0.26598 0.07871 C -0.26685 0.07801 -0.26771 0.07709 -0.26858 0.07639 C -0.2698 0.0757 -0.27362 0.07454 -0.27466 0.07408 C -0.27709 0.072 -0.27796 0.07107 -0.28073 0.06945 C -0.28247 0.06852 -0.28421 0.06806 -0.28594 0.06713 L -0.28855 0.06598 C -0.28941 0.06575 -0.29028 0.06551 -0.29115 0.06482 C -0.29566 0.06181 -0.29341 0.06297 -0.2981 0.06135 C -0.30417 0.05602 -0.30139 0.05764 -0.30591 0.05556 C -0.30678 0.0544 -0.30764 0.05325 -0.30851 0.05209 C -0.31025 0.05047 -0.31233 0.04954 -0.31372 0.04746 C -0.32691 0.02987 -0.31337 0.04862 -0.32153 0.03588 C -0.3224 0.03473 -0.32344 0.03357 -0.32414 0.03241 C -0.33021 0.02269 -0.32101 0.03565 -0.32865 0.02547 C -0.33073 0.01667 -0.32778 0.02755 -0.33126 0.01852 C -0.3316 0.01737 -0.3316 0.01598 -0.33212 0.01505 C -0.33264 0.01366 -0.33386 0.01274 -0.33473 0.01158 C -0.33594 0.00926 -0.33681 0.00672 -0.3382 0.00463 C -0.33907 0.00301 -0.33994 0.00163 -0.3408 -1.85185E-6 C -0.3415 -0.00162 -0.34167 -0.00324 -0.34254 -0.00462 C -0.34323 -0.00601 -0.34428 -0.00694 -0.34514 -0.0081 C -0.35122 -0.01782 -0.34185 -0.00486 -0.34948 -0.01504 C -0.34966 -0.0162 -0.34983 -0.01759 -0.35035 -0.01851 C -0.35139 -0.02106 -0.35261 -0.02314 -0.35382 -0.02546 L -0.3573 -0.03263 L -0.36077 -0.03958 L -0.36251 -0.04305 C -0.36407 -0.04907 -0.36285 -0.04537 -0.36685 -0.05347 L -0.36858 -0.05694 L -0.37032 -0.06041 C -0.37205 -0.0699 -0.36997 -0.06041 -0.37292 -0.06851 C -0.37657 -0.078 -0.37049 -0.0655 -0.37553 -0.07546 C -0.37761 -0.08379 -0.37622 -0.08032 -0.379 -0.08587 L -0.38073 -0.09282 C -0.38108 -0.09398 -0.38108 -0.09537 -0.3816 -0.09629 L -0.38334 -0.09976 C -0.38386 -0.103 -0.38438 -0.10694 -0.38507 -0.11018 C -0.3856 -0.1125 -0.38646 -0.11481 -0.38681 -0.11712 C -0.38751 -0.12152 -0.38803 -0.12592 -0.38941 -0.12986 L -0.39115 -0.13449 C -0.3915 -0.1368 -0.39167 -0.13912 -0.39202 -0.14143 C -0.39219 -0.14305 -0.39254 -0.14467 -0.39289 -0.14606 C -0.39323 -0.14745 -0.39358 -0.14837 -0.39376 -0.14953 C -0.39393 -0.15069 -0.39376 -0.15185 -0.39376 -0.153 L -0.39289 -0.14837 " pathEditMode="relative" ptsTypes="AAAAAAAAAAAAAAAAAAAAAAAAAAAAAAAAAAAAAAAAAAAAAAAAAAAAAAAAAAAAAAAAAAAAAAAAAAAA">
                                      <p:cBhvr>
                                        <p:cTn id="6" dur="2000" fill="hold"/>
                                        <p:tgtEl>
                                          <p:spTgt spid="10"/>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104 0.003 -0.00139 0.00648 -0.00278 0.00925 C -0.00312 0.01018 -0.00451 0.00972 -0.00538 0.01041 C -0.00607 0.01134 -0.00625 0.01296 -0.00712 0.01388 C -0.00868 0.01574 -0.01059 0.01689 -0.01232 0.01851 L -0.01753 0.02314 C -0.01927 0.02476 -0.02153 0.02685 -0.02361 0.02777 C -0.02517 0.02847 -0.02708 0.02847 -0.02882 0.02893 C -0.03003 0.02916 -0.03107 0.02962 -0.03229 0.03009 C -0.03368 0.03055 -0.03524 0.03078 -0.03663 0.03125 C -0.03785 0.03148 -0.03889 0.03217 -0.0401 0.0324 C -0.04288 0.03287 -0.04583 0.0331 -0.04878 0.03356 C -0.06007 0.03657 -0.04791 0.03356 -0.07135 0.03587 C -0.07344 0.03611 -0.07552 0.03657 -0.07743 0.03703 C -0.09479 0.04467 -0.08038 0.03912 -0.121 0.03819 L -0.28698 0.03472 C -0.296 0.0324 -0.28646 0.03472 -0.3 0.0324 C -0.30173 0.03217 -0.30364 0.03171 -0.30521 0.03125 C -0.30625 0.03101 -0.30694 0.03032 -0.30781 0.03009 C -0.31771 0.0287 -0.34392 0.028 -0.34965 0.02777 C -0.35816 0.025 -0.34635 0.0287 -0.3618 0.02546 C -0.36267 0.02523 -0.36354 0.02453 -0.36441 0.0243 C -0.36562 0.02384 -0.36666 0.02337 -0.36788 0.02314 C -0.36927 0.02268 -0.37083 0.02245 -0.37222 0.02199 C -0.3743 0.02129 -0.37621 0.02037 -0.3783 0.01967 C -0.38003 0.01921 -0.38177 0.01898 -0.3835 0.01851 C -0.38472 0.01828 -0.38594 0.01782 -0.38698 0.01736 C -0.39357 0.01157 -0.38524 0.01828 -0.39305 0.01388 C -0.3941 0.01319 -0.39479 0.01203 -0.39566 0.01157 C -0.4 0.00902 -0.39948 0.01203 -0.40434 0.0081 C -0.4059 0.00694 -0.40729 0.00555 -0.40868 0.00462 C -0.41041 0.00347 -0.4125 0.0037 -0.41389 0.00231 C -0.41475 0.00138 -0.41562 0.00046 -0.41649 0 C -0.41823 -0.00116 -0.42187 -0.00232 -0.42187 -0.00232 C -0.42778 -0.00764 -0.425 -0.00625 -0.42969 -0.00811 C -0.43541 -0.01598 -0.43246 -0.01413 -0.4375 -0.01621 C -0.43837 -0.01737 -0.43906 -0.01875 -0.4401 -0.01968 C -0.44791 -0.02801 -0.44271 -0.02153 -0.44791 -0.02686 C -0.45555 -0.0345 -0.45208 -0.03241 -0.45746 -0.03496 C -0.45833 -0.03612 -0.45903 -0.03727 -0.46007 -0.03843 C -0.46094 -0.03936 -0.46198 -0.03959 -0.46267 -0.04075 C -0.46337 -0.04167 -0.46371 -0.04306 -0.46441 -0.04422 C -0.4651 -0.04514 -0.46614 -0.04561 -0.46701 -0.04653 C -0.47587 -0.05695 -0.46892 -0.05047 -0.47482 -0.05579 C -0.47656 -0.05926 -0.47673 -0.05996 -0.47916 -0.06274 C -0.48003 -0.06366 -0.4809 -0.06413 -0.48177 -0.06505 C -0.48854 -0.07246 -0.48055 -0.06505 -0.48698 -0.07084 C -0.49583 -0.08843 -0.48628 -0.07038 -0.49305 -0.08125 C -0.4967 -0.08704 -0.49271 -0.08288 -0.49739 -0.08704 C -0.49826 -0.09051 -0.49826 -0.09098 -0.5 -0.09399 C -0.50087 -0.09538 -0.50191 -0.0963 -0.5026 -0.09746 C -0.50625 -0.10325 -0.50225 -0.09908 -0.50694 -0.10325 L -0.51041 -0.11019 C -0.51111 -0.11135 -0.51128 -0.11297 -0.51215 -0.11366 L -0.51475 -0.11598 C -0.51649 -0.12292 -0.51441 -0.11667 -0.51823 -0.12176 C -0.52083 -0.12524 -0.51944 -0.125 -0.52083 -0.12871 C -0.52118 -0.1294 -0.52153 -0.12963 -0.5217 -0.12987 L -0.5217 -0.12987 " pathEditMode="relative" ptsTypes="AAAAAAAAAAAAAAAAAAAAAAAAAAAAAAAAAAAAAAAAAAAAAAAAAAAAAAAAAAAA">
                                      <p:cBhvr>
                                        <p:cTn id="8" dur="3000" fill="hold"/>
                                        <p:tgtEl>
                                          <p:spTgt spid="11"/>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 C -0.00104 0.003 -0.00139 0.00648 -0.00278 0.00925 C -0.00312 0.01018 -0.00451 0.00972 -0.00538 0.01041 C -0.00607 0.01134 -0.00625 0.01296 -0.00712 0.01388 C -0.00868 0.01574 -0.01059 0.01689 -0.01232 0.01851 L -0.01753 0.02314 C -0.01927 0.02476 -0.02153 0.02685 -0.02361 0.02777 C -0.02517 0.02847 -0.02708 0.02847 -0.02882 0.02893 C -0.03003 0.02916 -0.03107 0.02962 -0.03229 0.03009 C -0.03368 0.03055 -0.03524 0.03078 -0.03663 0.03125 C -0.03785 0.03148 -0.03889 0.03217 -0.0401 0.0324 C -0.04288 0.03287 -0.04583 0.0331 -0.04878 0.03356 C -0.06007 0.03657 -0.04791 0.03356 -0.07135 0.03587 C -0.07344 0.03611 -0.07552 0.03657 -0.07743 0.03703 C -0.09479 0.04467 -0.08038 0.03912 -0.121 0.03819 L -0.28698 0.03472 C -0.296 0.0324 -0.28646 0.03472 -0.3 0.0324 C -0.30173 0.03217 -0.30364 0.03171 -0.30521 0.03125 C -0.30625 0.03101 -0.30694 0.03032 -0.30781 0.03009 C -0.31771 0.0287 -0.34392 0.028 -0.34965 0.02777 C -0.35816 0.025 -0.34635 0.0287 -0.3618 0.02546 C -0.36267 0.02523 -0.36354 0.02453 -0.36441 0.0243 C -0.36562 0.02384 -0.36666 0.02337 -0.36788 0.02314 C -0.36927 0.02268 -0.37083 0.02245 -0.37222 0.02199 C -0.3743 0.02129 -0.37621 0.02037 -0.3783 0.01967 C -0.38003 0.01921 -0.38177 0.01898 -0.3835 0.01851 C -0.38472 0.01828 -0.38594 0.01782 -0.38698 0.01736 C -0.39357 0.01157 -0.38524 0.01828 -0.39305 0.01388 C -0.3941 0.01319 -0.39479 0.01203 -0.39566 0.01157 C -0.4 0.00902 -0.39948 0.01203 -0.40434 0.0081 C -0.4059 0.00694 -0.40729 0.00555 -0.40868 0.00462 C -0.41041 0.00347 -0.4125 0.0037 -0.41389 0.00231 C -0.41475 0.00138 -0.41562 0.00046 -0.41649 0 C -0.41823 -0.00116 -0.42187 -0.00232 -0.42187 -0.00232 C -0.42778 -0.00764 -0.425 -0.00625 -0.42969 -0.00811 C -0.43541 -0.01598 -0.43246 -0.01413 -0.4375 -0.01621 C -0.43837 -0.01737 -0.43906 -0.01875 -0.4401 -0.01968 C -0.44791 -0.02801 -0.44271 -0.02153 -0.44791 -0.02686 C -0.45555 -0.0345 -0.45208 -0.03241 -0.45746 -0.03496 C -0.45833 -0.03612 -0.45903 -0.03727 -0.46007 -0.03843 C -0.46094 -0.03936 -0.46198 -0.03959 -0.46267 -0.04075 C -0.46337 -0.04167 -0.46371 -0.04306 -0.46441 -0.04422 C -0.4651 -0.04514 -0.46614 -0.04561 -0.46701 -0.04653 C -0.47587 -0.05695 -0.46892 -0.05047 -0.47482 -0.05579 C -0.47656 -0.05926 -0.47673 -0.05996 -0.47916 -0.06274 C -0.48003 -0.06366 -0.4809 -0.06413 -0.48177 -0.06505 C -0.48854 -0.07246 -0.48055 -0.06505 -0.48698 -0.07084 C -0.49583 -0.08843 -0.48628 -0.07038 -0.49305 -0.08125 C -0.4967 -0.08704 -0.49271 -0.08288 -0.49739 -0.08704 C -0.49826 -0.09051 -0.49826 -0.09098 -0.5 -0.09399 C -0.50087 -0.09538 -0.50191 -0.0963 -0.5026 -0.09746 C -0.50625 -0.10325 -0.50225 -0.09908 -0.50694 -0.10325 L -0.51041 -0.11019 C -0.51111 -0.11135 -0.51128 -0.11297 -0.51215 -0.11366 L -0.51475 -0.11598 C -0.51649 -0.12292 -0.51441 -0.11667 -0.51823 -0.12176 C -0.52083 -0.12524 -0.51944 -0.125 -0.52083 -0.12871 C -0.52118 -0.1294 -0.52153 -0.12963 -0.5217 -0.12987 L -0.5217 -0.12987 " pathEditMode="relative" ptsTypes="AAAAAAAAAAAAAAAAAAAAAAAAAAAAAAAAAAAAAAAAAAAAAAAAAAAAAAAAAAAA">
                                      <p:cBhvr>
                                        <p:cTn id="10" dur="30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7" y="-240429"/>
            <a:ext cx="8229600" cy="1143000"/>
          </a:xfrm>
        </p:spPr>
        <p:txBody>
          <a:bodyPr/>
          <a:lstStyle/>
          <a:p>
            <a:r>
              <a:rPr lang="en-US" dirty="0" smtClean="0"/>
              <a:t>Umpire </a:t>
            </a:r>
            <a:r>
              <a:rPr lang="en-US" dirty="0" smtClean="0"/>
              <a:t>Positioning</a:t>
            </a:r>
            <a:endParaRPr lang="en-US" dirty="0"/>
          </a:p>
        </p:txBody>
      </p:sp>
      <p:sp>
        <p:nvSpPr>
          <p:cNvPr id="4" name="Oval 3"/>
          <p:cNvSpPr/>
          <p:nvPr/>
        </p:nvSpPr>
        <p:spPr>
          <a:xfrm>
            <a:off x="3578157" y="4474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63957" y="43216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73557" y="4474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71128" y="437605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33128" y="46264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07157" y="43216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63957" y="5105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91717" y="63028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26357" y="31786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3" y="399505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21157"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32586"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06957" y="2340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0071" y="2340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73157" y="32004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533128"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0957" y="31786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06017" y="6331374"/>
            <a:ext cx="114300" cy="400110"/>
          </a:xfrm>
          <a:prstGeom prst="rect">
            <a:avLst/>
          </a:prstGeom>
          <a:noFill/>
        </p:spPr>
        <p:txBody>
          <a:bodyPr wrap="square" rtlCol="0">
            <a:spAutoFit/>
          </a:bodyPr>
          <a:lstStyle/>
          <a:p>
            <a:r>
              <a:rPr lang="en-US" sz="2000" b="1" dirty="0" smtClean="0"/>
              <a:t>R</a:t>
            </a:r>
            <a:endParaRPr lang="en-US" sz="2000" b="1" dirty="0"/>
          </a:p>
        </p:txBody>
      </p:sp>
      <p:sp>
        <p:nvSpPr>
          <p:cNvPr id="22" name="TextBox 21"/>
          <p:cNvSpPr txBox="1"/>
          <p:nvPr/>
        </p:nvSpPr>
        <p:spPr>
          <a:xfrm>
            <a:off x="62072" y="4038992"/>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3" name="TextBox 22"/>
          <p:cNvSpPr txBox="1"/>
          <p:nvPr/>
        </p:nvSpPr>
        <p:spPr>
          <a:xfrm>
            <a:off x="8226357" y="3228231"/>
            <a:ext cx="468085" cy="369332"/>
          </a:xfrm>
          <a:prstGeom prst="rect">
            <a:avLst/>
          </a:prstGeom>
          <a:noFill/>
        </p:spPr>
        <p:txBody>
          <a:bodyPr wrap="square" rtlCol="0">
            <a:spAutoFit/>
          </a:bodyPr>
          <a:lstStyle/>
          <a:p>
            <a:r>
              <a:rPr lang="en-US" dirty="0" smtClean="0"/>
              <a:t>L2</a:t>
            </a:r>
            <a:endParaRPr lang="en-US" dirty="0"/>
          </a:p>
        </p:txBody>
      </p:sp>
      <p:sp>
        <p:nvSpPr>
          <p:cNvPr id="24" name="Oval 23"/>
          <p:cNvSpPr/>
          <p:nvPr/>
        </p:nvSpPr>
        <p:spPr>
          <a:xfrm>
            <a:off x="4059857" y="802422"/>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25172" y="846356"/>
            <a:ext cx="446315" cy="369332"/>
          </a:xfrm>
          <a:prstGeom prst="rect">
            <a:avLst/>
          </a:prstGeom>
          <a:noFill/>
        </p:spPr>
        <p:txBody>
          <a:bodyPr wrap="square" rtlCol="0">
            <a:spAutoFit/>
          </a:bodyPr>
          <a:lstStyle/>
          <a:p>
            <a:r>
              <a:rPr lang="en-US" dirty="0" smtClean="0"/>
              <a:t>B</a:t>
            </a:r>
            <a:endParaRPr lang="en-US" sz="1600" dirty="0"/>
          </a:p>
        </p:txBody>
      </p:sp>
      <p:sp>
        <p:nvSpPr>
          <p:cNvPr id="26" name="Oval 25"/>
          <p:cNvSpPr/>
          <p:nvPr/>
        </p:nvSpPr>
        <p:spPr>
          <a:xfrm>
            <a:off x="4069338" y="18832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125172" y="1927163"/>
            <a:ext cx="446315" cy="369332"/>
          </a:xfrm>
          <a:prstGeom prst="rect">
            <a:avLst/>
          </a:prstGeom>
          <a:noFill/>
        </p:spPr>
        <p:txBody>
          <a:bodyPr wrap="square" rtlCol="0">
            <a:spAutoFit/>
          </a:bodyPr>
          <a:lstStyle/>
          <a:p>
            <a:r>
              <a:rPr lang="en-US" dirty="0" smtClean="0"/>
              <a:t>U</a:t>
            </a:r>
            <a:endParaRPr lang="en-US" sz="1600" dirty="0"/>
          </a:p>
        </p:txBody>
      </p:sp>
    </p:spTree>
    <p:extLst>
      <p:ext uri="{BB962C8B-B14F-4D97-AF65-F5344CB8AC3E}">
        <p14:creationId xmlns:p14="http://schemas.microsoft.com/office/powerpoint/2010/main" val="165553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375 L 0.00365 -0.0375 C 0.00313 -0.05463 0.00347 -0.07176 0.00243 -0.08866 C 0.00226 -0.09167 0.00052 -0.09422 0.00035 -0.09722 C -0.00069 -0.11343 0.00035 -0.14954 -0.00382 -0.16667 L -0.00503 -0.17107 C -0.00538 -0.17616 -0.00556 -0.18148 -0.00608 -0.18658 C -0.00677 -0.1956 -0.00747 -0.20463 -0.00816 -0.21343 C -0.00851 -0.21922 -0.00868 -0.225 -0.0092 -0.23056 C -0.00937 -0.23287 -0.0099 -0.23519 -0.01024 -0.23773 C -0.01111 -0.24375 -0.01181 -0.25 -0.01233 -0.25602 C -0.01285 -0.26134 -0.01302 -0.26644 -0.01354 -0.27176 C -0.0151 -0.28935 -0.01545 -0.29005 -0.01771 -0.30579 C -0.0191 -0.31435 -0.01823 -0.31065 -0.01979 -0.31713 C -0.02187 -0.33866 -0.01997 -0.31968 -0.02205 -0.33565 C -0.02483 -0.35695 -0.02292 -0.34607 -0.02517 -0.35834 C -0.02552 -0.36204 -0.02569 -0.36574 -0.02622 -0.36968 C -0.02691 -0.375 -0.02743 -0.37477 -0.0283 -0.37963 C -0.02882 -0.38148 -0.02899 -0.38334 -0.02951 -0.38519 C -0.03125 -0.39352 -0.02986 -0.38519 -0.0316 -0.39514 C -0.03177 -0.39676 -0.03264 -0.40417 -0.03368 -0.40648 C -0.0342 -0.40764 -0.03507 -0.40834 -0.03576 -0.40926 C -0.03611 -0.41158 -0.03646 -0.41412 -0.03698 -0.41644 C -0.0375 -0.41968 -0.03819 -0.42315 -0.03906 -0.42639 C -0.03941 -0.42778 -0.03976 -0.42917 -0.0401 -0.43056 C -0.0408 -0.43426 -0.04132 -0.4382 -0.04219 -0.4419 C -0.04288 -0.44491 -0.04392 -0.44746 -0.04427 -0.45047 C -0.04462 -0.45278 -0.04497 -0.45533 -0.04549 -0.45764 C -0.04601 -0.46042 -0.04687 -0.4632 -0.04757 -0.46597 L -0.05069 -0.47894 L -0.05174 -0.4831 C -0.05295 -0.48773 -0.05278 -0.48588 -0.05278 -0.48866 L -0.05278 -0.48866 " pathEditMode="relative" ptsTypes="AAAAAAAAAAAA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6.94444E-6 7.40741E-7 L 6.94444E-6 7.40741E-7 C 0.0014 -0.00532 0.00296 -0.01042 0.00435 -0.01574 C 0.00504 -0.01898 0.00643 -0.02222 0.00643 -0.02569 C 0.00678 -0.05301 0.00626 -0.08056 0.00539 -0.10787 C 0.00487 -0.11968 0.00365 -0.11736 0.00209 -0.125 C 0.00174 -0.12732 0.00157 -0.12963 0.00105 -0.13194 C -0.00069 -0.14236 -0.00034 -0.14051 -0.00208 -0.14769 C -0.00242 -0.15093 -0.00242 -0.1544 -0.00312 -0.15741 C -0.00347 -0.15903 -0.00485 -0.16019 -0.00538 -0.16181 C -0.0059 -0.16412 -0.00572 -0.16667 -0.00642 -0.16875 C -0.00711 -0.1713 -0.00867 -0.17338 -0.00954 -0.17593 C -0.01371 -0.18704 -0.00503 -0.17107 -0.01492 -0.18727 C -0.01527 -0.18866 -0.01544 -0.19028 -0.01597 -0.19144 C -0.01788 -0.1963 -0.02083 -0.20069 -0.02239 -0.20579 C -0.02413 -0.21181 -0.02465 -0.21458 -0.0276 -0.21991 C -0.02864 -0.22153 -0.02985 -0.22269 -0.0309 -0.22407 C -0.03159 -0.22546 -0.03211 -0.22708 -0.03298 -0.22847 C -0.03367 -0.2294 -0.03454 -0.23009 -0.03506 -0.23125 C -0.03593 -0.2331 -0.03628 -0.23519 -0.03732 -0.23681 L -0.04479 -0.24676 L -0.04895 -0.25255 C -0.04965 -0.25347 -0.05017 -0.25486 -0.05104 -0.25532 C -0.05242 -0.25625 -0.05399 -0.25694 -0.05538 -0.2581 C -0.05919 -0.26157 -0.05676 -0.26482 -0.06388 -0.26667 L -0.06926 -0.26806 C -0.07673 -0.27477 -0.06753 -0.26736 -0.07673 -0.27245 C -0.07951 -0.27407 -0.08211 -0.27662 -0.08524 -0.27801 C -0.08836 -0.2794 -0.09166 -0.28056 -0.09479 -0.28218 C -0.09652 -0.28333 -0.09826 -0.28426 -0.09999 -0.28519 C -0.10225 -0.28611 -0.10468 -0.28634 -0.10642 -0.28796 C -0.10746 -0.28889 -0.1085 -0.29005 -0.10972 -0.29074 C -0.11163 -0.2919 -0.11423 -0.2919 -0.11597 -0.29352 C -0.11718 -0.29468 -0.11805 -0.29607 -0.11926 -0.29653 C -0.12239 -0.29745 -0.12569 -0.29722 -0.12881 -0.29792 C -0.13541 -0.29907 -0.13246 -0.29884 -0.13732 -0.30069 C -0.13871 -0.30116 -0.14027 -0.30162 -0.14166 -0.30208 C -0.14374 -0.30301 -0.14791 -0.30486 -0.14791 -0.30486 L -0.14791 -0.30486 " pathEditMode="relative" ptsTypes="AAAAAAAAAAAAAAAAAAAAAAAAAAAAAAAAAAAAAAA">
                                      <p:cBhvr>
                                        <p:cTn id="8" dur="2000" fill="hold"/>
                                        <p:tgtEl>
                                          <p:spTgt spid="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7.22222E-6 -6.2963E-6 L -7.22222E-6 -6.2963E-6 C 0.01371 -0.04098 0.0052 -0.01042 0.00208 -0.10649 C 0.00208 -0.10973 0.00138 -0.1132 0.00104 -0.11644 C 0.00069 -0.12061 0.00051 -0.12501 -7.22222E-6 -0.12917 C -0.00035 -0.13311 -0.00226 -0.14005 -0.00313 -0.14329 C -0.00348 -0.14676 -0.00348 -0.15001 -0.00417 -0.15325 C -0.00452 -0.15487 -0.00591 -0.15602 -0.00643 -0.15764 C -0.00695 -0.15973 -0.00712 -0.16227 -0.00747 -0.16459 C -0.00973 -0.18126 -0.00747 -0.1676 -0.0106 -0.19445 C -0.01112 -0.19931 -0.01216 -0.20394 -0.01268 -0.20857 C -0.01511 -0.22801 -0.01407 -0.21991 -0.01598 -0.23264 C -0.0165 -0.24144 -0.01563 -0.24815 -0.01806 -0.25533 C -0.01876 -0.25741 -0.01945 -0.25926 -0.02015 -0.26112 C -0.02049 -0.26436 -0.02067 -0.26783 -0.02136 -0.27107 C -0.02171 -0.27315 -0.02292 -0.27477 -0.02344 -0.27663 C -0.02657 -0.29051 -0.02223 -0.28056 -0.02657 -0.28936 C -0.02726 -0.2926 -0.02883 -0.30163 -0.02987 -0.30371 L -0.03195 -0.30788 C -0.0323 -0.30973 -0.0323 -0.31181 -0.03299 -0.31366 C -0.03351 -0.31482 -0.03473 -0.31528 -0.03508 -0.31644 C -0.03577 -0.31852 -0.0356 -0.3213 -0.03612 -0.32362 C -0.03733 -0.32732 -0.04063 -0.33288 -0.04254 -0.33635 C -0.04289 -0.33774 -0.04324 -0.33913 -0.04358 -0.34051 C -0.04428 -0.34214 -0.04497 -0.34329 -0.04584 -0.34468 C -0.04792 -0.34862 -0.04949 -0.35163 -0.05209 -0.35464 C -0.05313 -0.35579 -0.05435 -0.35672 -0.05539 -0.35764 C -0.05643 -0.3595 -0.05712 -0.36181 -0.05851 -0.3632 C -0.05973 -0.36436 -0.06146 -0.36389 -0.06285 -0.36459 C -0.06407 -0.36528 -0.06494 -0.36644 -0.06598 -0.36737 C -0.06876 -0.36714 -0.07848 -0.3676 -0.08299 -0.36459 C -0.08421 -0.36389 -0.08525 -0.36274 -0.08629 -0.36181 C -0.08699 -0.36042 -0.08785 -0.35903 -0.08837 -0.35764 C -0.08924 -0.35487 -0.08994 -0.35186 -0.09046 -0.34908 C -0.09081 -0.34723 -0.09098 -0.34514 -0.09167 -0.34329 C -0.09202 -0.34214 -0.09306 -0.34144 -0.09376 -0.34051 C -0.0981 -0.29306 -0.09376 -0.34491 -0.09688 -0.28797 C -0.09706 -0.28519 -0.09758 -0.28241 -0.09792 -0.27964 C -0.09827 -0.27709 -0.09896 -0.27246 -0.09896 -0.27246 L -0.09896 -0.27246 " pathEditMode="relative" ptsTypes="AAAAAAAAAAAAAAAAAAAAAAAAAAAAAAAAAAAAAAAA">
                                      <p:cBhvr>
                                        <p:cTn id="10" dur="2000" fill="hold"/>
                                        <p:tgtEl>
                                          <p:spTgt spid="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729 -0.03496 L -0.00729 -0.03496 C -0.00781 -0.04838 -0.00764 -0.06158 -0.00851 -0.07477 C -0.00868 -0.07778 -0.0099 -0.08056 -0.01059 -0.08334 C -0.01094 -0.08519 -0.01129 -0.08704 -0.01163 -0.08889 C -0.01372 -0.09862 -0.01198 -0.08681 -0.01476 -0.10324 C -0.01563 -0.10787 -0.01528 -0.11297 -0.01701 -0.11737 C -0.01875 -0.12199 -0.02101 -0.12662 -0.02222 -0.13149 C -0.02483 -0.14144 -0.02153 -0.12917 -0.02552 -0.14144 C -0.02587 -0.14283 -0.02604 -0.14445 -0.02656 -0.14584 C -0.02708 -0.14723 -0.02813 -0.14838 -0.02865 -0.15 C -0.02917 -0.15139 -0.02917 -0.15301 -0.02969 -0.15417 C -0.03056 -0.15672 -0.03177 -0.15903 -0.03299 -0.16135 C -0.03333 -0.16412 -0.03316 -0.16713 -0.03403 -0.16991 C -0.03438 -0.17107 -0.03559 -0.17153 -0.03611 -0.17269 C -0.0375 -0.17547 -0.04097 -0.18704 -0.04149 -0.18843 C -0.0441 -0.20625 -0.04045 -0.18681 -0.04462 -0.19977 C -0.04514 -0.20139 -0.04514 -0.20348 -0.04566 -0.20533 C -0.04844 -0.21343 -0.04896 -0.21065 -0.05104 -0.21806 C -0.05191 -0.2213 -0.05243 -0.22477 -0.05313 -0.22801 C -0.05347 -0.22987 -0.05365 -0.23195 -0.05417 -0.2338 C -0.05538 -0.23774 -0.05747 -0.24098 -0.05851 -0.24514 C -0.05955 -0.24977 -0.06059 -0.2551 -0.06267 -0.25926 C -0.06319 -0.26042 -0.06406 -0.26112 -0.06476 -0.26204 C -0.06545 -0.26389 -0.06615 -0.26598 -0.06701 -0.26783 C -0.06754 -0.26922 -0.06858 -0.27061 -0.0691 -0.27199 C -0.06962 -0.27338 -0.06962 -0.275 -0.07014 -0.27639 C -0.07135 -0.27894 -0.07309 -0.28102 -0.07448 -0.28334 C -0.07587 -0.28612 -0.07708 -0.28912 -0.07865 -0.2919 L -0.08507 -0.30324 C -0.08611 -0.3051 -0.08715 -0.30695 -0.08819 -0.30903 C -0.08889 -0.31042 -0.08958 -0.31181 -0.09028 -0.3132 C -0.09132 -0.31482 -0.09254 -0.31598 -0.09358 -0.31737 C -0.09635 -0.32848 -0.09497 -0.325 -0.10625 -0.34005 C -0.10764 -0.34213 -0.10903 -0.34422 -0.11059 -0.34584 C -0.11181 -0.34699 -0.11354 -0.34723 -0.11476 -0.34862 C -0.11788 -0.35209 -0.12083 -0.35579 -0.12326 -0.35996 C -0.12587 -0.36436 -0.12743 -0.36968 -0.13073 -0.37269 C -0.13872 -0.37987 -0.12899 -0.37084 -0.13715 -0.37987 C -0.13819 -0.38102 -0.13941 -0.38172 -0.14028 -0.38264 C -0.14653 -0.38959 -0.14028 -0.38496 -0.14879 -0.3926 C -0.15017 -0.39375 -0.15174 -0.39445 -0.15313 -0.39537 C -0.15504 -0.39699 -0.15833 -0.40116 -0.16059 -0.40255 C -0.16163 -0.40324 -0.16267 -0.40348 -0.16372 -0.40394 C -0.16667 -0.40579 -0.16927 -0.40834 -0.17222 -0.40973 C -0.17326 -0.41019 -0.17448 -0.41042 -0.17552 -0.41112 C -0.17656 -0.41181 -0.17743 -0.4132 -0.17865 -0.41389 C -0.17865 -0.41389 -0.19132 -0.41968 -0.19132 -0.41968 C -0.19288 -0.42061 -0.19427 -0.42153 -0.19566 -0.42246 C -0.1967 -0.42315 -0.19792 -0.42315 -0.19879 -0.42385 C -0.20799 -0.4301 -0.20035 -0.42686 -0.20851 -0.42963 C -0.2099 -0.43056 -0.21129 -0.43125 -0.21267 -0.43241 C -0.21372 -0.43334 -0.21476 -0.43449 -0.2158 -0.43519 C -0.21684 -0.43588 -0.21806 -0.43612 -0.2191 -0.43658 C -0.22188 -0.43843 -0.22448 -0.44098 -0.2276 -0.44237 C -0.22865 -0.44283 -0.22969 -0.44306 -0.23073 -0.44375 C -0.23819 -0.44862 -0.22934 -0.44514 -0.23819 -0.44792 C -0.24167 -0.45093 -0.24167 -0.45116 -0.24566 -0.45371 C -0.2474 -0.45463 -0.24913 -0.45556 -0.25104 -0.45649 C -0.25208 -0.45695 -0.25313 -0.45741 -0.25417 -0.45787 C -0.25712 -0.45973 -0.25972 -0.46204 -0.26267 -0.46366 C -0.26493 -0.46482 -0.27153 -0.46852 -0.27431 -0.47061 C -0.27656 -0.47246 -0.27899 -0.47385 -0.28073 -0.47639 C -0.28142 -0.47732 -0.28194 -0.47848 -0.28281 -0.47917 C -0.28559 -0.48149 -0.28872 -0.48264 -0.29132 -0.48496 C -0.29254 -0.48588 -0.2934 -0.48704 -0.29462 -0.48774 C -0.29635 -0.48866 -0.29809 -0.48866 -0.29983 -0.48912 C -0.30139 -0.49005 -0.30278 -0.49121 -0.30417 -0.4919 C -0.30521 -0.4926 -0.30642 -0.49283 -0.30729 -0.49329 C -0.30851 -0.49422 -0.30938 -0.49561 -0.31059 -0.4963 C -0.31267 -0.49746 -0.31476 -0.49815 -0.31684 -0.49908 L -0.32014 -0.50047 C -0.32118 -0.50093 -0.32257 -0.50093 -0.32326 -0.50186 L -0.32535 -0.50463 L -0.32535 -0.50463 " pathEditMode="relative" ptsTypes="AAAAAAAAAAAAAAAAAAAAAAAAAAAAAAAAAAAAAAAAAAAAAAAAAAAAAAAAAAAAAAAAAAAAAAAAAAA">
                                      <p:cBhvr>
                                        <p:cTn id="12" dur="2000" fill="hold"/>
                                        <p:tgtEl>
                                          <p:spTgt spid="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14" dur="3000" fill="hold"/>
                                        <p:tgtEl>
                                          <p:spTgt spid="13"/>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16" dur="3000" fill="hold"/>
                                        <p:tgtEl>
                                          <p:spTgt spid="2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 C -0.00052 -0.0044 -0.00069 -0.00857 -0.00121 -0.01296 C -0.00139 -0.01482 -0.00208 -0.01667 -0.00225 -0.01852 C -0.00434 -0.08958 0.00191 -0.06296 -0.00434 -0.0882 C -0.00468 -0.09329 -0.00538 -0.09861 -0.00538 -0.1037 C -0.00659 -0.16088 -0.00642 -0.17315 -0.00642 -0.21435 L -0.00642 -0.21435 " pathEditMode="relative" ptsTypes="AAAAAAAA">
                                      <p:cBhvr>
                                        <p:cTn id="18" dur="3000" fill="hold"/>
                                        <p:tgtEl>
                                          <p:spTgt spid="23"/>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 C -0.00052 -0.0044 -0.00069 -0.00857 -0.00121 -0.01296 C -0.00139 -0.01482 -0.00208 -0.01667 -0.00225 -0.01852 C -0.00434 -0.08958 0.00191 -0.06296 -0.00434 -0.0882 C -0.00468 -0.09329 -0.00538 -0.09861 -0.00538 -0.1037 C -0.00659 -0.16088 -0.00642 -0.17315 -0.00642 -0.21435 L -0.00642 -0.21435 " pathEditMode="relative" ptsTypes="AAAAAAAA">
                                      <p:cBhvr>
                                        <p:cTn id="20" dur="3000" fill="hold"/>
                                        <p:tgtEl>
                                          <p:spTgt spid="1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22" dur="3000" fill="hold"/>
                                        <p:tgtEl>
                                          <p:spTgt spid="2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24" dur="3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22" grpId="0"/>
      <p:bldP spid="23"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Starting the Game</a:t>
            </a:r>
            <a:endParaRPr lang="en-US" sz="3200" b="1" dirty="0"/>
          </a:p>
        </p:txBody>
      </p:sp>
      <p:sp>
        <p:nvSpPr>
          <p:cNvPr id="4" name="TextBox 3"/>
          <p:cNvSpPr txBox="1"/>
          <p:nvPr/>
        </p:nvSpPr>
        <p:spPr>
          <a:xfrm>
            <a:off x="838200" y="2514600"/>
            <a:ext cx="55626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EVEN or ODD to determine who starts with the ball/field direction</a:t>
            </a:r>
          </a:p>
          <a:p>
            <a:pPr marL="742950" lvl="1" indent="-285750">
              <a:buFont typeface="Arial" panose="020B0604020202020204" pitchFamily="34" charset="0"/>
              <a:buChar char="•"/>
            </a:pPr>
            <a:r>
              <a:rPr lang="en-US" dirty="0" smtClean="0"/>
              <a:t>Team winning the “toss” has option to choose to defer, receive, kick, or choose direction</a:t>
            </a:r>
          </a:p>
          <a:p>
            <a:pPr marL="742950" lvl="1" indent="-285750">
              <a:buFont typeface="Arial" panose="020B0604020202020204" pitchFamily="34" charset="0"/>
              <a:buChar char="•"/>
            </a:pPr>
            <a:r>
              <a:rPr lang="en-US" dirty="0" smtClean="0"/>
              <a:t>The opposing team then has the option starting the second half</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If a team “chooses” to kick (dumb), it is still the opposite team’s choice to pick a direction for that half AND still get the first choice in the 2</a:t>
            </a:r>
            <a:r>
              <a:rPr lang="en-US" baseline="30000" dirty="0" smtClean="0"/>
              <a:t>nd</a:t>
            </a:r>
            <a:r>
              <a:rPr lang="en-US" dirty="0" smtClean="0"/>
              <a:t> half (could get the ball to start both halves)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Deferring: this means they want the first choice in the 2</a:t>
            </a:r>
            <a:r>
              <a:rPr lang="en-US" baseline="30000" dirty="0" smtClean="0"/>
              <a:t>nd</a:t>
            </a:r>
            <a:r>
              <a:rPr lang="en-US" dirty="0" smtClean="0"/>
              <a:t> half.  The opposing team will choose what they want to do in the first half.</a:t>
            </a:r>
          </a:p>
        </p:txBody>
      </p:sp>
    </p:spTree>
    <p:extLst>
      <p:ext uri="{BB962C8B-B14F-4D97-AF65-F5344CB8AC3E}">
        <p14:creationId xmlns:p14="http://schemas.microsoft.com/office/powerpoint/2010/main" val="2206305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Umpire </a:t>
            </a:r>
            <a:r>
              <a:rPr lang="en-US" dirty="0" smtClean="0"/>
              <a:t>Responsibilities</a:t>
            </a:r>
            <a:endParaRPr lang="en-US" dirty="0"/>
          </a:p>
        </p:txBody>
      </p:sp>
      <p:sp>
        <p:nvSpPr>
          <p:cNvPr id="3" name="Content Placeholder 2"/>
          <p:cNvSpPr>
            <a:spLocks noGrp="1"/>
          </p:cNvSpPr>
          <p:nvPr>
            <p:ph idx="1"/>
          </p:nvPr>
        </p:nvSpPr>
        <p:spPr/>
        <p:txBody>
          <a:bodyPr/>
          <a:lstStyle/>
          <a:p>
            <a:r>
              <a:rPr lang="en-US" dirty="0" smtClean="0"/>
              <a:t>Blow whistle IMMEDIATELY if a false start or </a:t>
            </a:r>
            <a:r>
              <a:rPr lang="en-US" dirty="0" err="1" smtClean="0"/>
              <a:t>offsides</a:t>
            </a:r>
            <a:endParaRPr lang="en-US" dirty="0" smtClean="0"/>
          </a:p>
          <a:p>
            <a:r>
              <a:rPr lang="en-US" dirty="0" smtClean="0"/>
              <a:t>Hold ground in middle of field</a:t>
            </a:r>
          </a:p>
          <a:p>
            <a:r>
              <a:rPr lang="en-US" dirty="0" smtClean="0"/>
              <a:t>Looking at </a:t>
            </a:r>
            <a:r>
              <a:rPr lang="en-US" dirty="0" smtClean="0"/>
              <a:t>lineman for </a:t>
            </a:r>
            <a:r>
              <a:rPr lang="en-US" dirty="0" smtClean="0"/>
              <a:t>charging/illegal </a:t>
            </a:r>
            <a:r>
              <a:rPr lang="en-US" dirty="0" smtClean="0"/>
              <a:t>blocking</a:t>
            </a:r>
          </a:p>
          <a:p>
            <a:r>
              <a:rPr lang="en-US" dirty="0" smtClean="0"/>
              <a:t>After the end of the play, help put the ball at the spot where the play ended</a:t>
            </a:r>
            <a:endParaRPr lang="en-US" dirty="0"/>
          </a:p>
        </p:txBody>
      </p:sp>
    </p:spTree>
    <p:extLst>
      <p:ext uri="{BB962C8B-B14F-4D97-AF65-F5344CB8AC3E}">
        <p14:creationId xmlns:p14="http://schemas.microsoft.com/office/powerpoint/2010/main" val="1158727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7" y="-240429"/>
            <a:ext cx="8229600" cy="1143000"/>
          </a:xfrm>
        </p:spPr>
        <p:txBody>
          <a:bodyPr/>
          <a:lstStyle/>
          <a:p>
            <a:r>
              <a:rPr lang="en-US" dirty="0" err="1" smtClean="0"/>
              <a:t>Linejudge</a:t>
            </a:r>
            <a:r>
              <a:rPr lang="en-US" dirty="0" smtClean="0"/>
              <a:t> Positioning</a:t>
            </a:r>
            <a:endParaRPr lang="en-US" dirty="0"/>
          </a:p>
        </p:txBody>
      </p:sp>
      <p:sp>
        <p:nvSpPr>
          <p:cNvPr id="4" name="Oval 3"/>
          <p:cNvSpPr/>
          <p:nvPr/>
        </p:nvSpPr>
        <p:spPr>
          <a:xfrm>
            <a:off x="3578157" y="4474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63957" y="43216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73557" y="4474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71128" y="437605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33128" y="46264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07157" y="43216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63957" y="5105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91717" y="63028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26357" y="31786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3" y="399505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21157"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32586"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06957" y="2340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0071" y="2340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73157" y="32004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533128"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0957" y="31786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06017" y="6331374"/>
            <a:ext cx="114300" cy="400110"/>
          </a:xfrm>
          <a:prstGeom prst="rect">
            <a:avLst/>
          </a:prstGeom>
          <a:noFill/>
        </p:spPr>
        <p:txBody>
          <a:bodyPr wrap="square" rtlCol="0">
            <a:spAutoFit/>
          </a:bodyPr>
          <a:lstStyle/>
          <a:p>
            <a:r>
              <a:rPr lang="en-US" sz="2000" b="1" dirty="0" smtClean="0"/>
              <a:t>R</a:t>
            </a:r>
            <a:endParaRPr lang="en-US" sz="2000" b="1" dirty="0"/>
          </a:p>
        </p:txBody>
      </p:sp>
      <p:sp>
        <p:nvSpPr>
          <p:cNvPr id="22" name="TextBox 21"/>
          <p:cNvSpPr txBox="1"/>
          <p:nvPr/>
        </p:nvSpPr>
        <p:spPr>
          <a:xfrm>
            <a:off x="62072" y="4038992"/>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3" name="TextBox 22"/>
          <p:cNvSpPr txBox="1"/>
          <p:nvPr/>
        </p:nvSpPr>
        <p:spPr>
          <a:xfrm>
            <a:off x="8226357" y="3228231"/>
            <a:ext cx="468085" cy="369332"/>
          </a:xfrm>
          <a:prstGeom prst="rect">
            <a:avLst/>
          </a:prstGeom>
          <a:noFill/>
        </p:spPr>
        <p:txBody>
          <a:bodyPr wrap="square" rtlCol="0">
            <a:spAutoFit/>
          </a:bodyPr>
          <a:lstStyle/>
          <a:p>
            <a:r>
              <a:rPr lang="en-US" dirty="0" smtClean="0"/>
              <a:t>L2</a:t>
            </a:r>
            <a:endParaRPr lang="en-US" dirty="0"/>
          </a:p>
        </p:txBody>
      </p:sp>
      <p:sp>
        <p:nvSpPr>
          <p:cNvPr id="24" name="Oval 23"/>
          <p:cNvSpPr/>
          <p:nvPr/>
        </p:nvSpPr>
        <p:spPr>
          <a:xfrm>
            <a:off x="4059857" y="802422"/>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25172" y="846356"/>
            <a:ext cx="446315" cy="369332"/>
          </a:xfrm>
          <a:prstGeom prst="rect">
            <a:avLst/>
          </a:prstGeom>
          <a:noFill/>
        </p:spPr>
        <p:txBody>
          <a:bodyPr wrap="square" rtlCol="0">
            <a:spAutoFit/>
          </a:bodyPr>
          <a:lstStyle/>
          <a:p>
            <a:r>
              <a:rPr lang="en-US" dirty="0" smtClean="0"/>
              <a:t>B</a:t>
            </a:r>
            <a:endParaRPr lang="en-US" sz="1600" dirty="0"/>
          </a:p>
        </p:txBody>
      </p:sp>
      <p:sp>
        <p:nvSpPr>
          <p:cNvPr id="26" name="Oval 25"/>
          <p:cNvSpPr/>
          <p:nvPr/>
        </p:nvSpPr>
        <p:spPr>
          <a:xfrm>
            <a:off x="4069338" y="18832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125172" y="1927163"/>
            <a:ext cx="446315" cy="369332"/>
          </a:xfrm>
          <a:prstGeom prst="rect">
            <a:avLst/>
          </a:prstGeom>
          <a:noFill/>
        </p:spPr>
        <p:txBody>
          <a:bodyPr wrap="square" rtlCol="0">
            <a:spAutoFit/>
          </a:bodyPr>
          <a:lstStyle/>
          <a:p>
            <a:r>
              <a:rPr lang="en-US" dirty="0" smtClean="0"/>
              <a:t>U</a:t>
            </a:r>
            <a:endParaRPr lang="en-US" sz="1600" dirty="0"/>
          </a:p>
        </p:txBody>
      </p:sp>
    </p:spTree>
    <p:extLst>
      <p:ext uri="{BB962C8B-B14F-4D97-AF65-F5344CB8AC3E}">
        <p14:creationId xmlns:p14="http://schemas.microsoft.com/office/powerpoint/2010/main" val="2874927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375 L 0.00365 -0.0375 C 0.00313 -0.05463 0.00347 -0.07176 0.00243 -0.08866 C 0.00226 -0.09167 0.00052 -0.09422 0.00035 -0.09722 C -0.00069 -0.11343 0.00035 -0.14954 -0.00382 -0.16667 L -0.00503 -0.17107 C -0.00538 -0.17616 -0.00556 -0.18148 -0.00608 -0.18658 C -0.00677 -0.1956 -0.00747 -0.20463 -0.00816 -0.21343 C -0.00851 -0.21922 -0.00868 -0.225 -0.0092 -0.23056 C -0.00937 -0.23287 -0.0099 -0.23519 -0.01024 -0.23773 C -0.01111 -0.24375 -0.01181 -0.25 -0.01233 -0.25602 C -0.01285 -0.26134 -0.01302 -0.26644 -0.01354 -0.27176 C -0.0151 -0.28935 -0.01545 -0.29005 -0.01771 -0.30579 C -0.0191 -0.31435 -0.01823 -0.31065 -0.01979 -0.31713 C -0.02187 -0.33866 -0.01997 -0.31968 -0.02205 -0.33565 C -0.02483 -0.35695 -0.02292 -0.34607 -0.02517 -0.35834 C -0.02552 -0.36204 -0.02569 -0.36574 -0.02622 -0.36968 C -0.02691 -0.375 -0.02743 -0.37477 -0.0283 -0.37963 C -0.02882 -0.38148 -0.02899 -0.38334 -0.02951 -0.38519 C -0.03125 -0.39352 -0.02986 -0.38519 -0.0316 -0.39514 C -0.03177 -0.39676 -0.03264 -0.40417 -0.03368 -0.40648 C -0.0342 -0.40764 -0.03507 -0.40834 -0.03576 -0.40926 C -0.03611 -0.41158 -0.03646 -0.41412 -0.03698 -0.41644 C -0.0375 -0.41968 -0.03819 -0.42315 -0.03906 -0.42639 C -0.03941 -0.42778 -0.03976 -0.42917 -0.0401 -0.43056 C -0.0408 -0.43426 -0.04132 -0.4382 -0.04219 -0.4419 C -0.04288 -0.44491 -0.04392 -0.44746 -0.04427 -0.45047 C -0.04462 -0.45278 -0.04497 -0.45533 -0.04549 -0.45764 C -0.04601 -0.46042 -0.04687 -0.4632 -0.04757 -0.46597 L -0.05069 -0.47894 L -0.05174 -0.4831 C -0.05295 -0.48773 -0.05278 -0.48588 -0.05278 -0.48866 L -0.05278 -0.48866 " pathEditMode="relative" ptsTypes="AAAAAAAAAAAA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6.94444E-6 7.40741E-7 L 6.94444E-6 7.40741E-7 C 0.0014 -0.00532 0.00296 -0.01042 0.00435 -0.01574 C 0.00504 -0.01898 0.00643 -0.02222 0.00643 -0.02569 C 0.00678 -0.05301 0.00626 -0.08056 0.00539 -0.10787 C 0.00487 -0.11968 0.00365 -0.11736 0.00209 -0.125 C 0.00174 -0.12732 0.00157 -0.12963 0.00105 -0.13194 C -0.00069 -0.14236 -0.00034 -0.14051 -0.00208 -0.14769 C -0.00242 -0.15093 -0.00242 -0.1544 -0.00312 -0.15741 C -0.00347 -0.15903 -0.00485 -0.16019 -0.00538 -0.16181 C -0.0059 -0.16412 -0.00572 -0.16667 -0.00642 -0.16875 C -0.00711 -0.1713 -0.00867 -0.17338 -0.00954 -0.17593 C -0.01371 -0.18704 -0.00503 -0.17107 -0.01492 -0.18727 C -0.01527 -0.18866 -0.01544 -0.19028 -0.01597 -0.19144 C -0.01788 -0.1963 -0.02083 -0.20069 -0.02239 -0.20579 C -0.02413 -0.21181 -0.02465 -0.21458 -0.0276 -0.21991 C -0.02864 -0.22153 -0.02985 -0.22269 -0.0309 -0.22407 C -0.03159 -0.22546 -0.03211 -0.22708 -0.03298 -0.22847 C -0.03367 -0.2294 -0.03454 -0.23009 -0.03506 -0.23125 C -0.03593 -0.2331 -0.03628 -0.23519 -0.03732 -0.23681 L -0.04479 -0.24676 L -0.04895 -0.25255 C -0.04965 -0.25347 -0.05017 -0.25486 -0.05104 -0.25532 C -0.05242 -0.25625 -0.05399 -0.25694 -0.05538 -0.2581 C -0.05919 -0.26157 -0.05676 -0.26482 -0.06388 -0.26667 L -0.06926 -0.26806 C -0.07673 -0.27477 -0.06753 -0.26736 -0.07673 -0.27245 C -0.07951 -0.27407 -0.08211 -0.27662 -0.08524 -0.27801 C -0.08836 -0.2794 -0.09166 -0.28056 -0.09479 -0.28218 C -0.09652 -0.28333 -0.09826 -0.28426 -0.09999 -0.28519 C -0.10225 -0.28611 -0.10468 -0.28634 -0.10642 -0.28796 C -0.10746 -0.28889 -0.1085 -0.29005 -0.10972 -0.29074 C -0.11163 -0.2919 -0.11423 -0.2919 -0.11597 -0.29352 C -0.11718 -0.29468 -0.11805 -0.29607 -0.11926 -0.29653 C -0.12239 -0.29745 -0.12569 -0.29722 -0.12881 -0.29792 C -0.13541 -0.29907 -0.13246 -0.29884 -0.13732 -0.30069 C -0.13871 -0.30116 -0.14027 -0.30162 -0.14166 -0.30208 C -0.14374 -0.30301 -0.14791 -0.30486 -0.14791 -0.30486 L -0.14791 -0.30486 " pathEditMode="relative" ptsTypes="AAAAAAAAAAAAAAAAAAAAAAAAAAAAAAAAAAAAAAA">
                                      <p:cBhvr>
                                        <p:cTn id="8" dur="2000" fill="hold"/>
                                        <p:tgtEl>
                                          <p:spTgt spid="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7.22222E-6 -6.2963E-6 L -7.22222E-6 -6.2963E-6 C 0.01371 -0.04098 0.0052 -0.01042 0.00208 -0.10649 C 0.00208 -0.10973 0.00138 -0.1132 0.00104 -0.11644 C 0.00069 -0.12061 0.00051 -0.12501 -7.22222E-6 -0.12917 C -0.00035 -0.13311 -0.00226 -0.14005 -0.00313 -0.14329 C -0.00348 -0.14676 -0.00348 -0.15001 -0.00417 -0.15325 C -0.00452 -0.15487 -0.00591 -0.15602 -0.00643 -0.15764 C -0.00695 -0.15973 -0.00712 -0.16227 -0.00747 -0.16459 C -0.00973 -0.18126 -0.00747 -0.1676 -0.0106 -0.19445 C -0.01112 -0.19931 -0.01216 -0.20394 -0.01268 -0.20857 C -0.01511 -0.22801 -0.01407 -0.21991 -0.01598 -0.23264 C -0.0165 -0.24144 -0.01563 -0.24815 -0.01806 -0.25533 C -0.01876 -0.25741 -0.01945 -0.25926 -0.02015 -0.26112 C -0.02049 -0.26436 -0.02067 -0.26783 -0.02136 -0.27107 C -0.02171 -0.27315 -0.02292 -0.27477 -0.02344 -0.27663 C -0.02657 -0.29051 -0.02223 -0.28056 -0.02657 -0.28936 C -0.02726 -0.2926 -0.02883 -0.30163 -0.02987 -0.30371 L -0.03195 -0.30788 C -0.0323 -0.30973 -0.0323 -0.31181 -0.03299 -0.31366 C -0.03351 -0.31482 -0.03473 -0.31528 -0.03508 -0.31644 C -0.03577 -0.31852 -0.0356 -0.3213 -0.03612 -0.32362 C -0.03733 -0.32732 -0.04063 -0.33288 -0.04254 -0.33635 C -0.04289 -0.33774 -0.04324 -0.33913 -0.04358 -0.34051 C -0.04428 -0.34214 -0.04497 -0.34329 -0.04584 -0.34468 C -0.04792 -0.34862 -0.04949 -0.35163 -0.05209 -0.35464 C -0.05313 -0.35579 -0.05435 -0.35672 -0.05539 -0.35764 C -0.05643 -0.3595 -0.05712 -0.36181 -0.05851 -0.3632 C -0.05973 -0.36436 -0.06146 -0.36389 -0.06285 -0.36459 C -0.06407 -0.36528 -0.06494 -0.36644 -0.06598 -0.36737 C -0.06876 -0.36714 -0.07848 -0.3676 -0.08299 -0.36459 C -0.08421 -0.36389 -0.08525 -0.36274 -0.08629 -0.36181 C -0.08699 -0.36042 -0.08785 -0.35903 -0.08837 -0.35764 C -0.08924 -0.35487 -0.08994 -0.35186 -0.09046 -0.34908 C -0.09081 -0.34723 -0.09098 -0.34514 -0.09167 -0.34329 C -0.09202 -0.34214 -0.09306 -0.34144 -0.09376 -0.34051 C -0.0981 -0.29306 -0.09376 -0.34491 -0.09688 -0.28797 C -0.09706 -0.28519 -0.09758 -0.28241 -0.09792 -0.27964 C -0.09827 -0.27709 -0.09896 -0.27246 -0.09896 -0.27246 L -0.09896 -0.27246 " pathEditMode="relative" ptsTypes="AAAAAAAAAAAAAAAAAAAAAAAAAAAAAAAAAAAAAAAA">
                                      <p:cBhvr>
                                        <p:cTn id="10" dur="2000" fill="hold"/>
                                        <p:tgtEl>
                                          <p:spTgt spid="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729 -0.03496 L -0.00729 -0.03496 C -0.00781 -0.04838 -0.00764 -0.06158 -0.00851 -0.07477 C -0.00868 -0.07778 -0.0099 -0.08056 -0.01059 -0.08334 C -0.01094 -0.08519 -0.01129 -0.08704 -0.01163 -0.08889 C -0.01372 -0.09862 -0.01198 -0.08681 -0.01476 -0.10324 C -0.01563 -0.10787 -0.01528 -0.11297 -0.01701 -0.11737 C -0.01875 -0.12199 -0.02101 -0.12662 -0.02222 -0.13149 C -0.02483 -0.14144 -0.02153 -0.12917 -0.02552 -0.14144 C -0.02587 -0.14283 -0.02604 -0.14445 -0.02656 -0.14584 C -0.02708 -0.14723 -0.02813 -0.14838 -0.02865 -0.15 C -0.02917 -0.15139 -0.02917 -0.15301 -0.02969 -0.15417 C -0.03056 -0.15672 -0.03177 -0.15903 -0.03299 -0.16135 C -0.03333 -0.16412 -0.03316 -0.16713 -0.03403 -0.16991 C -0.03438 -0.17107 -0.03559 -0.17153 -0.03611 -0.17269 C -0.0375 -0.17547 -0.04097 -0.18704 -0.04149 -0.18843 C -0.0441 -0.20625 -0.04045 -0.18681 -0.04462 -0.19977 C -0.04514 -0.20139 -0.04514 -0.20348 -0.04566 -0.20533 C -0.04844 -0.21343 -0.04896 -0.21065 -0.05104 -0.21806 C -0.05191 -0.2213 -0.05243 -0.22477 -0.05313 -0.22801 C -0.05347 -0.22987 -0.05365 -0.23195 -0.05417 -0.2338 C -0.05538 -0.23774 -0.05747 -0.24098 -0.05851 -0.24514 C -0.05955 -0.24977 -0.06059 -0.2551 -0.06267 -0.25926 C -0.06319 -0.26042 -0.06406 -0.26112 -0.06476 -0.26204 C -0.06545 -0.26389 -0.06615 -0.26598 -0.06701 -0.26783 C -0.06754 -0.26922 -0.06858 -0.27061 -0.0691 -0.27199 C -0.06962 -0.27338 -0.06962 -0.275 -0.07014 -0.27639 C -0.07135 -0.27894 -0.07309 -0.28102 -0.07448 -0.28334 C -0.07587 -0.28612 -0.07708 -0.28912 -0.07865 -0.2919 L -0.08507 -0.30324 C -0.08611 -0.3051 -0.08715 -0.30695 -0.08819 -0.30903 C -0.08889 -0.31042 -0.08958 -0.31181 -0.09028 -0.3132 C -0.09132 -0.31482 -0.09254 -0.31598 -0.09358 -0.31737 C -0.09635 -0.32848 -0.09497 -0.325 -0.10625 -0.34005 C -0.10764 -0.34213 -0.10903 -0.34422 -0.11059 -0.34584 C -0.11181 -0.34699 -0.11354 -0.34723 -0.11476 -0.34862 C -0.11788 -0.35209 -0.12083 -0.35579 -0.12326 -0.35996 C -0.12587 -0.36436 -0.12743 -0.36968 -0.13073 -0.37269 C -0.13872 -0.37987 -0.12899 -0.37084 -0.13715 -0.37987 C -0.13819 -0.38102 -0.13941 -0.38172 -0.14028 -0.38264 C -0.14653 -0.38959 -0.14028 -0.38496 -0.14879 -0.3926 C -0.15017 -0.39375 -0.15174 -0.39445 -0.15313 -0.39537 C -0.15504 -0.39699 -0.15833 -0.40116 -0.16059 -0.40255 C -0.16163 -0.40324 -0.16267 -0.40348 -0.16372 -0.40394 C -0.16667 -0.40579 -0.16927 -0.40834 -0.17222 -0.40973 C -0.17326 -0.41019 -0.17448 -0.41042 -0.17552 -0.41112 C -0.17656 -0.41181 -0.17743 -0.4132 -0.17865 -0.41389 C -0.17865 -0.41389 -0.19132 -0.41968 -0.19132 -0.41968 C -0.19288 -0.42061 -0.19427 -0.42153 -0.19566 -0.42246 C -0.1967 -0.42315 -0.19792 -0.42315 -0.19879 -0.42385 C -0.20799 -0.4301 -0.20035 -0.42686 -0.20851 -0.42963 C -0.2099 -0.43056 -0.21129 -0.43125 -0.21267 -0.43241 C -0.21372 -0.43334 -0.21476 -0.43449 -0.2158 -0.43519 C -0.21684 -0.43588 -0.21806 -0.43612 -0.2191 -0.43658 C -0.22188 -0.43843 -0.22448 -0.44098 -0.2276 -0.44237 C -0.22865 -0.44283 -0.22969 -0.44306 -0.23073 -0.44375 C -0.23819 -0.44862 -0.22934 -0.44514 -0.23819 -0.44792 C -0.24167 -0.45093 -0.24167 -0.45116 -0.24566 -0.45371 C -0.2474 -0.45463 -0.24913 -0.45556 -0.25104 -0.45649 C -0.25208 -0.45695 -0.25313 -0.45741 -0.25417 -0.45787 C -0.25712 -0.45973 -0.25972 -0.46204 -0.26267 -0.46366 C -0.26493 -0.46482 -0.27153 -0.46852 -0.27431 -0.47061 C -0.27656 -0.47246 -0.27899 -0.47385 -0.28073 -0.47639 C -0.28142 -0.47732 -0.28194 -0.47848 -0.28281 -0.47917 C -0.28559 -0.48149 -0.28872 -0.48264 -0.29132 -0.48496 C -0.29254 -0.48588 -0.2934 -0.48704 -0.29462 -0.48774 C -0.29635 -0.48866 -0.29809 -0.48866 -0.29983 -0.48912 C -0.30139 -0.49005 -0.30278 -0.49121 -0.30417 -0.4919 C -0.30521 -0.4926 -0.30642 -0.49283 -0.30729 -0.49329 C -0.30851 -0.49422 -0.30938 -0.49561 -0.31059 -0.4963 C -0.31267 -0.49746 -0.31476 -0.49815 -0.31684 -0.49908 L -0.32014 -0.50047 C -0.32118 -0.50093 -0.32257 -0.50093 -0.32326 -0.50186 L -0.32535 -0.50463 L -0.32535 -0.50463 " pathEditMode="relative" ptsTypes="AAAAAAAAAAAAAAAAAAAAAAAAAAAAAAAAAAAAAAAAAAAAAAAAAAAAAAAAAAAAAAAAAAAAAAAAAAA">
                                      <p:cBhvr>
                                        <p:cTn id="12" dur="2000" fill="hold"/>
                                        <p:tgtEl>
                                          <p:spTgt spid="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14" dur="3000" fill="hold"/>
                                        <p:tgtEl>
                                          <p:spTgt spid="13"/>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16" dur="3000" fill="hold"/>
                                        <p:tgtEl>
                                          <p:spTgt spid="2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 C -0.00052 -0.0044 -0.00069 -0.00857 -0.00121 -0.01296 C -0.00139 -0.01482 -0.00208 -0.01667 -0.00225 -0.01852 C -0.00434 -0.08958 0.00191 -0.06296 -0.00434 -0.0882 C -0.00468 -0.09329 -0.00538 -0.09861 -0.00538 -0.1037 C -0.00659 -0.16088 -0.00642 -0.17315 -0.00642 -0.21435 L -0.00642 -0.21435 " pathEditMode="relative" ptsTypes="AAAAAAAA">
                                      <p:cBhvr>
                                        <p:cTn id="18" dur="3000" fill="hold"/>
                                        <p:tgtEl>
                                          <p:spTgt spid="23"/>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 C -0.00052 -0.0044 -0.00069 -0.00857 -0.00121 -0.01296 C -0.00139 -0.01482 -0.00208 -0.01667 -0.00225 -0.01852 C -0.00434 -0.08958 0.00191 -0.06296 -0.00434 -0.0882 C -0.00468 -0.09329 -0.00538 -0.09861 -0.00538 -0.1037 C -0.00659 -0.16088 -0.00642 -0.17315 -0.00642 -0.21435 L -0.00642 -0.21435 " pathEditMode="relative" ptsTypes="AAAAAAAA">
                                      <p:cBhvr>
                                        <p:cTn id="20" dur="3000" fill="hold"/>
                                        <p:tgtEl>
                                          <p:spTgt spid="1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22" dur="3000" fill="hold"/>
                                        <p:tgtEl>
                                          <p:spTgt spid="2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24" dur="3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22" grpId="0"/>
      <p:bldP spid="23" grpId="0"/>
      <p:bldP spid="24"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Linejudge</a:t>
            </a:r>
            <a:r>
              <a:rPr lang="en-US" dirty="0" smtClean="0"/>
              <a:t> Responsibilities</a:t>
            </a:r>
            <a:endParaRPr lang="en-US" dirty="0"/>
          </a:p>
        </p:txBody>
      </p:sp>
      <p:sp>
        <p:nvSpPr>
          <p:cNvPr id="3" name="Content Placeholder 2"/>
          <p:cNvSpPr>
            <a:spLocks noGrp="1"/>
          </p:cNvSpPr>
          <p:nvPr>
            <p:ph idx="1"/>
          </p:nvPr>
        </p:nvSpPr>
        <p:spPr/>
        <p:txBody>
          <a:bodyPr/>
          <a:lstStyle/>
          <a:p>
            <a:r>
              <a:rPr lang="en-US" dirty="0" smtClean="0"/>
              <a:t>Blow whistle IMMEDIATELY if a false start or </a:t>
            </a:r>
            <a:r>
              <a:rPr lang="en-US" dirty="0" err="1" smtClean="0"/>
              <a:t>offsides</a:t>
            </a:r>
            <a:endParaRPr lang="en-US" dirty="0" smtClean="0"/>
          </a:p>
          <a:p>
            <a:r>
              <a:rPr lang="en-US" dirty="0" smtClean="0"/>
              <a:t>On snap, slide downfield 5 yards</a:t>
            </a:r>
          </a:p>
          <a:p>
            <a:r>
              <a:rPr lang="en-US" dirty="0" smtClean="0"/>
              <a:t>Initially looking at lineman for immediate charging/illegal blocking</a:t>
            </a:r>
          </a:p>
          <a:p>
            <a:r>
              <a:rPr lang="en-US" dirty="0" smtClean="0"/>
              <a:t>Then shift focus to receivers downfield as you drift</a:t>
            </a:r>
          </a:p>
          <a:p>
            <a:r>
              <a:rPr lang="en-US" dirty="0" smtClean="0"/>
              <a:t>Call passes complete or incomplete</a:t>
            </a:r>
          </a:p>
          <a:p>
            <a:r>
              <a:rPr lang="en-US" dirty="0" smtClean="0"/>
              <a:t>Spot the ball where the runner’s progress ended</a:t>
            </a:r>
            <a:endParaRPr lang="en-US" dirty="0"/>
          </a:p>
        </p:txBody>
      </p:sp>
    </p:spTree>
    <p:extLst>
      <p:ext uri="{BB962C8B-B14F-4D97-AF65-F5344CB8AC3E}">
        <p14:creationId xmlns:p14="http://schemas.microsoft.com/office/powerpoint/2010/main" val="430444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Line Judge Mechanics/Positions</a:t>
            </a:r>
            <a:endParaRPr lang="en-US"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018355"/>
            <a:ext cx="6400800" cy="3600450"/>
          </a:xfrm>
          <a:prstGeom prst="rect">
            <a:avLst/>
          </a:prstGeom>
        </p:spPr>
      </p:pic>
      <p:cxnSp>
        <p:nvCxnSpPr>
          <p:cNvPr id="6" name="Straight Connector 5"/>
          <p:cNvCxnSpPr/>
          <p:nvPr/>
        </p:nvCxnSpPr>
        <p:spPr>
          <a:xfrm flipH="1" flipV="1">
            <a:off x="2895600" y="3581400"/>
            <a:ext cx="3581400" cy="13716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2514600" y="3429000"/>
            <a:ext cx="685800" cy="1676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35574" y="5715000"/>
            <a:ext cx="6400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Offense behind orange cone, Defense behind yellow cone</a:t>
            </a:r>
          </a:p>
          <a:p>
            <a:pPr marL="285750" indent="-285750">
              <a:buFont typeface="Arial" panose="020B0604020202020204" pitchFamily="34" charset="0"/>
              <a:buChar char="•"/>
            </a:pPr>
            <a:r>
              <a:rPr lang="en-US" dirty="0" smtClean="0"/>
              <a:t>Each sideline ref is responsible for a team</a:t>
            </a:r>
          </a:p>
          <a:p>
            <a:pPr marL="742950" lvl="1" indent="-285750">
              <a:buFont typeface="Arial" panose="020B0604020202020204" pitchFamily="34" charset="0"/>
              <a:buChar char="•"/>
            </a:pPr>
            <a:r>
              <a:rPr lang="en-US" dirty="0" smtClean="0"/>
              <a:t>One has offense, other has defense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1467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Line of Scrimmage</a:t>
            </a:r>
            <a:endParaRPr lang="en-US"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 y="2018355"/>
            <a:ext cx="6400800" cy="3600450"/>
          </a:xfrm>
          <a:prstGeom prst="rect">
            <a:avLst/>
          </a:prstGeom>
        </p:spPr>
      </p:pic>
      <p:cxnSp>
        <p:nvCxnSpPr>
          <p:cNvPr id="6" name="Straight Connector 5"/>
          <p:cNvCxnSpPr/>
          <p:nvPr/>
        </p:nvCxnSpPr>
        <p:spPr>
          <a:xfrm flipH="1" flipV="1">
            <a:off x="2895600" y="3581400"/>
            <a:ext cx="3581400" cy="137160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2514600" y="3429000"/>
            <a:ext cx="685800" cy="1676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35574" y="5715000"/>
            <a:ext cx="6400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Neither team may jump across their line of scrimmage line at any time. Players can NOT jump back onside.  </a:t>
            </a:r>
            <a:r>
              <a:rPr lang="en-US" b="1" dirty="0" smtClean="0">
                <a:solidFill>
                  <a:srgbClr val="FF0000"/>
                </a:solidFill>
              </a:rPr>
              <a:t>This is a penalty!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19640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7" y="-240429"/>
            <a:ext cx="8229600" cy="1143000"/>
          </a:xfrm>
        </p:spPr>
        <p:txBody>
          <a:bodyPr/>
          <a:lstStyle/>
          <a:p>
            <a:r>
              <a:rPr lang="en-US" dirty="0" err="1" smtClean="0"/>
              <a:t>Backjudge</a:t>
            </a:r>
            <a:r>
              <a:rPr lang="en-US" dirty="0" smtClean="0"/>
              <a:t> Positioning</a:t>
            </a:r>
            <a:endParaRPr lang="en-US" dirty="0"/>
          </a:p>
        </p:txBody>
      </p:sp>
      <p:sp>
        <p:nvSpPr>
          <p:cNvPr id="4" name="Oval 3"/>
          <p:cNvSpPr/>
          <p:nvPr/>
        </p:nvSpPr>
        <p:spPr>
          <a:xfrm>
            <a:off x="3578157" y="4474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263957" y="43216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73557" y="44740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771128" y="437605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33128" y="46264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007157" y="4321629"/>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263957" y="510540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391717" y="63028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226357" y="3178629"/>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3" y="399505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21157"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632586"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06957" y="2340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0071" y="23404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73157" y="3200400"/>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533128" y="3211286"/>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30957" y="3178629"/>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506017" y="6331374"/>
            <a:ext cx="114300" cy="400110"/>
          </a:xfrm>
          <a:prstGeom prst="rect">
            <a:avLst/>
          </a:prstGeom>
          <a:noFill/>
        </p:spPr>
        <p:txBody>
          <a:bodyPr wrap="square" rtlCol="0">
            <a:spAutoFit/>
          </a:bodyPr>
          <a:lstStyle/>
          <a:p>
            <a:r>
              <a:rPr lang="en-US" sz="2000" b="1" dirty="0" smtClean="0"/>
              <a:t>R</a:t>
            </a:r>
            <a:endParaRPr lang="en-US" sz="2000" b="1" dirty="0"/>
          </a:p>
        </p:txBody>
      </p:sp>
      <p:sp>
        <p:nvSpPr>
          <p:cNvPr id="22" name="TextBox 21"/>
          <p:cNvSpPr txBox="1"/>
          <p:nvPr/>
        </p:nvSpPr>
        <p:spPr>
          <a:xfrm>
            <a:off x="62072" y="4038992"/>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3" name="TextBox 22"/>
          <p:cNvSpPr txBox="1"/>
          <p:nvPr/>
        </p:nvSpPr>
        <p:spPr>
          <a:xfrm>
            <a:off x="8226357" y="3228231"/>
            <a:ext cx="468085" cy="369332"/>
          </a:xfrm>
          <a:prstGeom prst="rect">
            <a:avLst/>
          </a:prstGeom>
          <a:noFill/>
        </p:spPr>
        <p:txBody>
          <a:bodyPr wrap="square" rtlCol="0">
            <a:spAutoFit/>
          </a:bodyPr>
          <a:lstStyle/>
          <a:p>
            <a:r>
              <a:rPr lang="en-US" dirty="0" smtClean="0"/>
              <a:t>L2</a:t>
            </a:r>
            <a:endParaRPr lang="en-US" dirty="0"/>
          </a:p>
        </p:txBody>
      </p:sp>
      <p:sp>
        <p:nvSpPr>
          <p:cNvPr id="24" name="Oval 23"/>
          <p:cNvSpPr/>
          <p:nvPr/>
        </p:nvSpPr>
        <p:spPr>
          <a:xfrm>
            <a:off x="4059857" y="854057"/>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25172" y="897991"/>
            <a:ext cx="446315" cy="369332"/>
          </a:xfrm>
          <a:prstGeom prst="rect">
            <a:avLst/>
          </a:prstGeom>
          <a:noFill/>
        </p:spPr>
        <p:txBody>
          <a:bodyPr wrap="square" rtlCol="0">
            <a:spAutoFit/>
          </a:bodyPr>
          <a:lstStyle/>
          <a:p>
            <a:r>
              <a:rPr lang="en-US" dirty="0" smtClean="0"/>
              <a:t>B</a:t>
            </a:r>
            <a:endParaRPr lang="en-US" sz="1600" dirty="0"/>
          </a:p>
        </p:txBody>
      </p:sp>
    </p:spTree>
    <p:extLst>
      <p:ext uri="{BB962C8B-B14F-4D97-AF65-F5344CB8AC3E}">
        <p14:creationId xmlns:p14="http://schemas.microsoft.com/office/powerpoint/2010/main" val="311252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375 L 0.00365 -0.0375 C 0.00313 -0.05463 0.00347 -0.07176 0.00243 -0.08866 C 0.00226 -0.09167 0.00052 -0.09422 0.00035 -0.09722 C -0.00069 -0.11343 0.00035 -0.14954 -0.00382 -0.16667 L -0.00503 -0.17107 C -0.00538 -0.17616 -0.00556 -0.18148 -0.00608 -0.18658 C -0.00677 -0.1956 -0.00747 -0.20463 -0.00816 -0.21343 C -0.00851 -0.21922 -0.00868 -0.225 -0.0092 -0.23056 C -0.00937 -0.23287 -0.0099 -0.23519 -0.01024 -0.23773 C -0.01111 -0.24375 -0.01181 -0.25 -0.01233 -0.25602 C -0.01285 -0.26134 -0.01302 -0.26644 -0.01354 -0.27176 C -0.0151 -0.28935 -0.01545 -0.29005 -0.01771 -0.30579 C -0.0191 -0.31435 -0.01823 -0.31065 -0.01979 -0.31713 C -0.02187 -0.33866 -0.01997 -0.31968 -0.02205 -0.33565 C -0.02483 -0.35695 -0.02292 -0.34607 -0.02517 -0.35834 C -0.02552 -0.36204 -0.02569 -0.36574 -0.02622 -0.36968 C -0.02691 -0.375 -0.02743 -0.37477 -0.0283 -0.37963 C -0.02882 -0.38148 -0.02899 -0.38334 -0.02951 -0.38519 C -0.03125 -0.39352 -0.02986 -0.38519 -0.0316 -0.39514 C -0.03177 -0.39676 -0.03264 -0.40417 -0.03368 -0.40648 C -0.0342 -0.40764 -0.03507 -0.40834 -0.03576 -0.40926 C -0.03611 -0.41158 -0.03646 -0.41412 -0.03698 -0.41644 C -0.0375 -0.41968 -0.03819 -0.42315 -0.03906 -0.42639 C -0.03941 -0.42778 -0.03976 -0.42917 -0.0401 -0.43056 C -0.0408 -0.43426 -0.04132 -0.4382 -0.04219 -0.4419 C -0.04288 -0.44491 -0.04392 -0.44746 -0.04427 -0.45047 C -0.04462 -0.45278 -0.04497 -0.45533 -0.04549 -0.45764 C -0.04601 -0.46042 -0.04687 -0.4632 -0.04757 -0.46597 L -0.05069 -0.47894 L -0.05174 -0.4831 C -0.05295 -0.48773 -0.05278 -0.48588 -0.05278 -0.48866 L -0.05278 -0.48866 " pathEditMode="relative" ptsTypes="AAAAAAAAAAAAAAAAAAAAAAAAAAAAAAAAA">
                                      <p:cBhvr>
                                        <p:cTn id="6" dur="2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6.94444E-6 7.40741E-7 L 6.94444E-6 7.40741E-7 C 0.0014 -0.00532 0.00296 -0.01042 0.00435 -0.01574 C 0.00504 -0.01898 0.00643 -0.02222 0.00643 -0.02569 C 0.00678 -0.05301 0.00626 -0.08056 0.00539 -0.10787 C 0.00487 -0.11968 0.00365 -0.11736 0.00209 -0.125 C 0.00174 -0.12732 0.00157 -0.12963 0.00105 -0.13194 C -0.00069 -0.14236 -0.00034 -0.14051 -0.00208 -0.14769 C -0.00242 -0.15093 -0.00242 -0.1544 -0.00312 -0.15741 C -0.00347 -0.15903 -0.00485 -0.16019 -0.00538 -0.16181 C -0.0059 -0.16412 -0.00572 -0.16667 -0.00642 -0.16875 C -0.00711 -0.1713 -0.00867 -0.17338 -0.00954 -0.17593 C -0.01371 -0.18704 -0.00503 -0.17107 -0.01492 -0.18727 C -0.01527 -0.18866 -0.01544 -0.19028 -0.01597 -0.19144 C -0.01788 -0.1963 -0.02083 -0.20069 -0.02239 -0.20579 C -0.02413 -0.21181 -0.02465 -0.21458 -0.0276 -0.21991 C -0.02864 -0.22153 -0.02985 -0.22269 -0.0309 -0.22407 C -0.03159 -0.22546 -0.03211 -0.22708 -0.03298 -0.22847 C -0.03367 -0.2294 -0.03454 -0.23009 -0.03506 -0.23125 C -0.03593 -0.2331 -0.03628 -0.23519 -0.03732 -0.23681 L -0.04479 -0.24676 L -0.04895 -0.25255 C -0.04965 -0.25347 -0.05017 -0.25486 -0.05104 -0.25532 C -0.05242 -0.25625 -0.05399 -0.25694 -0.05538 -0.2581 C -0.05919 -0.26157 -0.05676 -0.26482 -0.06388 -0.26667 L -0.06926 -0.26806 C -0.07673 -0.27477 -0.06753 -0.26736 -0.07673 -0.27245 C -0.07951 -0.27407 -0.08211 -0.27662 -0.08524 -0.27801 C -0.08836 -0.2794 -0.09166 -0.28056 -0.09479 -0.28218 C -0.09652 -0.28333 -0.09826 -0.28426 -0.09999 -0.28519 C -0.10225 -0.28611 -0.10468 -0.28634 -0.10642 -0.28796 C -0.10746 -0.28889 -0.1085 -0.29005 -0.10972 -0.29074 C -0.11163 -0.2919 -0.11423 -0.2919 -0.11597 -0.29352 C -0.11718 -0.29468 -0.11805 -0.29607 -0.11926 -0.29653 C -0.12239 -0.29745 -0.12569 -0.29722 -0.12881 -0.29792 C -0.13541 -0.29907 -0.13246 -0.29884 -0.13732 -0.30069 C -0.13871 -0.30116 -0.14027 -0.30162 -0.14166 -0.30208 C -0.14374 -0.30301 -0.14791 -0.30486 -0.14791 -0.30486 L -0.14791 -0.30486 " pathEditMode="relative" ptsTypes="AAAAAAAAAAAAAAAAAAAAAAAAAAAAAAAAAAAAAAA">
                                      <p:cBhvr>
                                        <p:cTn id="8" dur="2000" fill="hold"/>
                                        <p:tgtEl>
                                          <p:spTgt spid="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7.22222E-6 -6.2963E-6 L -7.22222E-6 -6.2963E-6 C 0.01371 -0.04098 0.0052 -0.01042 0.00208 -0.10649 C 0.00208 -0.10973 0.00138 -0.1132 0.00104 -0.11644 C 0.00069 -0.12061 0.00051 -0.12501 -7.22222E-6 -0.12917 C -0.00035 -0.13311 -0.00226 -0.14005 -0.00313 -0.14329 C -0.00348 -0.14676 -0.00348 -0.15001 -0.00417 -0.15325 C -0.00452 -0.15487 -0.00591 -0.15602 -0.00643 -0.15764 C -0.00695 -0.15973 -0.00712 -0.16227 -0.00747 -0.16459 C -0.00973 -0.18126 -0.00747 -0.1676 -0.0106 -0.19445 C -0.01112 -0.19931 -0.01216 -0.20394 -0.01268 -0.20857 C -0.01511 -0.22801 -0.01407 -0.21991 -0.01598 -0.23264 C -0.0165 -0.24144 -0.01563 -0.24815 -0.01806 -0.25533 C -0.01876 -0.25741 -0.01945 -0.25926 -0.02015 -0.26112 C -0.02049 -0.26436 -0.02067 -0.26783 -0.02136 -0.27107 C -0.02171 -0.27315 -0.02292 -0.27477 -0.02344 -0.27663 C -0.02657 -0.29051 -0.02223 -0.28056 -0.02657 -0.28936 C -0.02726 -0.2926 -0.02883 -0.30163 -0.02987 -0.30371 L -0.03195 -0.30788 C -0.0323 -0.30973 -0.0323 -0.31181 -0.03299 -0.31366 C -0.03351 -0.31482 -0.03473 -0.31528 -0.03508 -0.31644 C -0.03577 -0.31852 -0.0356 -0.3213 -0.03612 -0.32362 C -0.03733 -0.32732 -0.04063 -0.33288 -0.04254 -0.33635 C -0.04289 -0.33774 -0.04324 -0.33913 -0.04358 -0.34051 C -0.04428 -0.34214 -0.04497 -0.34329 -0.04584 -0.34468 C -0.04792 -0.34862 -0.04949 -0.35163 -0.05209 -0.35464 C -0.05313 -0.35579 -0.05435 -0.35672 -0.05539 -0.35764 C -0.05643 -0.3595 -0.05712 -0.36181 -0.05851 -0.3632 C -0.05973 -0.36436 -0.06146 -0.36389 -0.06285 -0.36459 C -0.06407 -0.36528 -0.06494 -0.36644 -0.06598 -0.36737 C -0.06876 -0.36714 -0.07848 -0.3676 -0.08299 -0.36459 C -0.08421 -0.36389 -0.08525 -0.36274 -0.08629 -0.36181 C -0.08699 -0.36042 -0.08785 -0.35903 -0.08837 -0.35764 C -0.08924 -0.35487 -0.08994 -0.35186 -0.09046 -0.34908 C -0.09081 -0.34723 -0.09098 -0.34514 -0.09167 -0.34329 C -0.09202 -0.34214 -0.09306 -0.34144 -0.09376 -0.34051 C -0.0981 -0.29306 -0.09376 -0.34491 -0.09688 -0.28797 C -0.09706 -0.28519 -0.09758 -0.28241 -0.09792 -0.27964 C -0.09827 -0.27709 -0.09896 -0.27246 -0.09896 -0.27246 L -0.09896 -0.27246 " pathEditMode="relative" ptsTypes="AAAAAAAAAAAAAAAAAAAAAAAAAAAAAAAAAAAAAAAA">
                                      <p:cBhvr>
                                        <p:cTn id="10" dur="2000" fill="hold"/>
                                        <p:tgtEl>
                                          <p:spTgt spid="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00729 -0.03496 L -0.00729 -0.03496 C -0.00781 -0.04838 -0.00764 -0.06158 -0.00851 -0.07477 C -0.00868 -0.07778 -0.0099 -0.08056 -0.01059 -0.08334 C -0.01094 -0.08519 -0.01129 -0.08704 -0.01163 -0.08889 C -0.01372 -0.09862 -0.01198 -0.08681 -0.01476 -0.10324 C -0.01563 -0.10787 -0.01528 -0.11297 -0.01701 -0.11737 C -0.01875 -0.12199 -0.02101 -0.12662 -0.02222 -0.13149 C -0.02483 -0.14144 -0.02153 -0.12917 -0.02552 -0.14144 C -0.02587 -0.14283 -0.02604 -0.14445 -0.02656 -0.14584 C -0.02708 -0.14723 -0.02813 -0.14838 -0.02865 -0.15 C -0.02917 -0.15139 -0.02917 -0.15301 -0.02969 -0.15417 C -0.03056 -0.15672 -0.03177 -0.15903 -0.03299 -0.16135 C -0.03333 -0.16412 -0.03316 -0.16713 -0.03403 -0.16991 C -0.03438 -0.17107 -0.03559 -0.17153 -0.03611 -0.17269 C -0.0375 -0.17547 -0.04097 -0.18704 -0.04149 -0.18843 C -0.0441 -0.20625 -0.04045 -0.18681 -0.04462 -0.19977 C -0.04514 -0.20139 -0.04514 -0.20348 -0.04566 -0.20533 C -0.04844 -0.21343 -0.04896 -0.21065 -0.05104 -0.21806 C -0.05191 -0.2213 -0.05243 -0.22477 -0.05313 -0.22801 C -0.05347 -0.22987 -0.05365 -0.23195 -0.05417 -0.2338 C -0.05538 -0.23774 -0.05747 -0.24098 -0.05851 -0.24514 C -0.05955 -0.24977 -0.06059 -0.2551 -0.06267 -0.25926 C -0.06319 -0.26042 -0.06406 -0.26112 -0.06476 -0.26204 C -0.06545 -0.26389 -0.06615 -0.26598 -0.06701 -0.26783 C -0.06754 -0.26922 -0.06858 -0.27061 -0.0691 -0.27199 C -0.06962 -0.27338 -0.06962 -0.275 -0.07014 -0.27639 C -0.07135 -0.27894 -0.07309 -0.28102 -0.07448 -0.28334 C -0.07587 -0.28612 -0.07708 -0.28912 -0.07865 -0.2919 L -0.08507 -0.30324 C -0.08611 -0.3051 -0.08715 -0.30695 -0.08819 -0.30903 C -0.08889 -0.31042 -0.08958 -0.31181 -0.09028 -0.3132 C -0.09132 -0.31482 -0.09254 -0.31598 -0.09358 -0.31737 C -0.09635 -0.32848 -0.09497 -0.325 -0.10625 -0.34005 C -0.10764 -0.34213 -0.10903 -0.34422 -0.11059 -0.34584 C -0.11181 -0.34699 -0.11354 -0.34723 -0.11476 -0.34862 C -0.11788 -0.35209 -0.12083 -0.35579 -0.12326 -0.35996 C -0.12587 -0.36436 -0.12743 -0.36968 -0.13073 -0.37269 C -0.13872 -0.37987 -0.12899 -0.37084 -0.13715 -0.37987 C -0.13819 -0.38102 -0.13941 -0.38172 -0.14028 -0.38264 C -0.14653 -0.38959 -0.14028 -0.38496 -0.14879 -0.3926 C -0.15017 -0.39375 -0.15174 -0.39445 -0.15313 -0.39537 C -0.15504 -0.39699 -0.15833 -0.40116 -0.16059 -0.40255 C -0.16163 -0.40324 -0.16267 -0.40348 -0.16372 -0.40394 C -0.16667 -0.40579 -0.16927 -0.40834 -0.17222 -0.40973 C -0.17326 -0.41019 -0.17448 -0.41042 -0.17552 -0.41112 C -0.17656 -0.41181 -0.17743 -0.4132 -0.17865 -0.41389 C -0.17865 -0.41389 -0.19132 -0.41968 -0.19132 -0.41968 C -0.19288 -0.42061 -0.19427 -0.42153 -0.19566 -0.42246 C -0.1967 -0.42315 -0.19792 -0.42315 -0.19879 -0.42385 C -0.20799 -0.4301 -0.20035 -0.42686 -0.20851 -0.42963 C -0.2099 -0.43056 -0.21129 -0.43125 -0.21267 -0.43241 C -0.21372 -0.43334 -0.21476 -0.43449 -0.2158 -0.43519 C -0.21684 -0.43588 -0.21806 -0.43612 -0.2191 -0.43658 C -0.22188 -0.43843 -0.22448 -0.44098 -0.2276 -0.44237 C -0.22865 -0.44283 -0.22969 -0.44306 -0.23073 -0.44375 C -0.23819 -0.44862 -0.22934 -0.44514 -0.23819 -0.44792 C -0.24167 -0.45093 -0.24167 -0.45116 -0.24566 -0.45371 C -0.2474 -0.45463 -0.24913 -0.45556 -0.25104 -0.45649 C -0.25208 -0.45695 -0.25313 -0.45741 -0.25417 -0.45787 C -0.25712 -0.45973 -0.25972 -0.46204 -0.26267 -0.46366 C -0.26493 -0.46482 -0.27153 -0.46852 -0.27431 -0.47061 C -0.27656 -0.47246 -0.27899 -0.47385 -0.28073 -0.47639 C -0.28142 -0.47732 -0.28194 -0.47848 -0.28281 -0.47917 C -0.28559 -0.48149 -0.28872 -0.48264 -0.29132 -0.48496 C -0.29254 -0.48588 -0.2934 -0.48704 -0.29462 -0.48774 C -0.29635 -0.48866 -0.29809 -0.48866 -0.29983 -0.48912 C -0.30139 -0.49005 -0.30278 -0.49121 -0.30417 -0.4919 C -0.30521 -0.4926 -0.30642 -0.49283 -0.30729 -0.49329 C -0.30851 -0.49422 -0.30938 -0.49561 -0.31059 -0.4963 C -0.31267 -0.49746 -0.31476 -0.49815 -0.31684 -0.49908 L -0.32014 -0.50047 C -0.32118 -0.50093 -0.32257 -0.50093 -0.32326 -0.50186 L -0.32535 -0.50463 L -0.32535 -0.50463 " pathEditMode="relative" ptsTypes="AAAAAAAAAAAAAAAAAAAAAAAAAAAAAAAAAAAAAAAAAAAAAAAAAAAAAAAAAAAAAAAAAAAAAAAAAAA">
                                      <p:cBhvr>
                                        <p:cTn id="12" dur="2000" fill="hold"/>
                                        <p:tgtEl>
                                          <p:spTgt spid="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14" dur="3000" fill="hold"/>
                                        <p:tgtEl>
                                          <p:spTgt spid="13"/>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16" dur="3000" fill="hold"/>
                                        <p:tgtEl>
                                          <p:spTgt spid="2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 0 C -0.00052 -0.0044 -0.00069 -0.00857 -0.00121 -0.01296 C -0.00139 -0.01482 -0.00208 -0.01667 -0.00225 -0.01852 C -0.00434 -0.08958 0.00191 -0.06296 -0.00434 -0.0882 C -0.00468 -0.09329 -0.00538 -0.09861 -0.00538 -0.1037 C -0.00659 -0.16088 -0.00642 -0.17315 -0.00642 -0.21435 L -0.00642 -0.21435 " pathEditMode="relative" ptsTypes="AAAAAAAA">
                                      <p:cBhvr>
                                        <p:cTn id="18" dur="3000" fill="hold"/>
                                        <p:tgtEl>
                                          <p:spTgt spid="23"/>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 C -0.00052 -0.0044 -0.00069 -0.00857 -0.00121 -0.01296 C -0.00139 -0.01482 -0.00208 -0.01667 -0.00225 -0.01852 C -0.00434 -0.08958 0.00191 -0.06296 -0.00434 -0.0882 C -0.00468 -0.09329 -0.00538 -0.09861 -0.00538 -0.1037 C -0.00659 -0.16088 -0.00642 -0.17315 -0.00642 -0.21435 L -0.00642 -0.21435 " pathEditMode="relative" ptsTypes="AAAAAAAA">
                                      <p:cBhvr>
                                        <p:cTn id="20" dur="3000" fill="hold"/>
                                        <p:tgtEl>
                                          <p:spTgt spid="12"/>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22" dur="3000" fill="hold"/>
                                        <p:tgtEl>
                                          <p:spTgt spid="24"/>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 C 0.00191 -0.02917 0.00156 -0.01667 0 -0.0625 C -0.00018 -0.06713 -0.00052 -0.07199 -0.00104 -0.07662 C -0.00122 -0.07824 -0.00226 -0.0794 -0.00226 -0.08102 C -0.00261 -0.14861 -0.00226 -0.2162 -0.00226 -0.28356 L -0.00226 -0.28356 " pathEditMode="relative" ptsTypes="AAAAAAA">
                                      <p:cBhvr>
                                        <p:cTn id="24" dur="3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P spid="22" grpId="0"/>
      <p:bldP spid="23" grpId="0"/>
      <p:bldP spid="24"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Backjudge</a:t>
            </a:r>
            <a:r>
              <a:rPr lang="en-US" dirty="0" smtClean="0"/>
              <a:t> Responsibilities</a:t>
            </a:r>
            <a:endParaRPr lang="en-US" dirty="0"/>
          </a:p>
        </p:txBody>
      </p:sp>
      <p:sp>
        <p:nvSpPr>
          <p:cNvPr id="3" name="Content Placeholder 2"/>
          <p:cNvSpPr>
            <a:spLocks noGrp="1"/>
          </p:cNvSpPr>
          <p:nvPr>
            <p:ph idx="1"/>
          </p:nvPr>
        </p:nvSpPr>
        <p:spPr/>
        <p:txBody>
          <a:bodyPr/>
          <a:lstStyle/>
          <a:p>
            <a:r>
              <a:rPr lang="en-US" dirty="0" smtClean="0"/>
              <a:t>NO ONE gets behind you!</a:t>
            </a:r>
          </a:p>
          <a:p>
            <a:r>
              <a:rPr lang="en-US" dirty="0" smtClean="0"/>
              <a:t>Watch receivers for pass interference</a:t>
            </a:r>
          </a:p>
          <a:p>
            <a:r>
              <a:rPr lang="en-US" dirty="0" smtClean="0"/>
              <a:t>Help spot the ball when in your area</a:t>
            </a:r>
            <a:endParaRPr lang="en-US" dirty="0"/>
          </a:p>
        </p:txBody>
      </p:sp>
    </p:spTree>
    <p:extLst>
      <p:ext uri="{BB962C8B-B14F-4D97-AF65-F5344CB8AC3E}">
        <p14:creationId xmlns:p14="http://schemas.microsoft.com/office/powerpoint/2010/main" val="1740386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err="1" smtClean="0"/>
              <a:t>Offsides</a:t>
            </a:r>
            <a:endParaRPr lang="en-US" sz="3200" b="1" dirty="0"/>
          </a:p>
        </p:txBody>
      </p:sp>
      <p:pic>
        <p:nvPicPr>
          <p:cNvPr id="5" name="Offsides(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95400" y="2133600"/>
            <a:ext cx="6096000" cy="3429000"/>
          </a:xfrm>
          <a:prstGeom prst="rect">
            <a:avLst/>
          </a:prstGeom>
        </p:spPr>
      </p:pic>
    </p:spTree>
    <p:custDataLst>
      <p:tags r:id="rId1"/>
    </p:custDataLst>
    <p:extLst>
      <p:ext uri="{BB962C8B-B14F-4D97-AF65-F5344CB8AC3E}">
        <p14:creationId xmlns:p14="http://schemas.microsoft.com/office/powerpoint/2010/main" val="34392381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False Starts</a:t>
            </a:r>
            <a:endParaRPr lang="en-US" sz="3200" b="1" dirty="0"/>
          </a:p>
        </p:txBody>
      </p:sp>
      <p:pic>
        <p:nvPicPr>
          <p:cNvPr id="4" name="FalseStart(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95400" y="2057400"/>
            <a:ext cx="6096000" cy="3429000"/>
          </a:xfrm>
          <a:prstGeom prst="rect">
            <a:avLst/>
          </a:prstGeom>
        </p:spPr>
      </p:pic>
    </p:spTree>
    <p:custDataLst>
      <p:tags r:id="rId1"/>
    </p:custDataLst>
    <p:extLst>
      <p:ext uri="{BB962C8B-B14F-4D97-AF65-F5344CB8AC3E}">
        <p14:creationId xmlns:p14="http://schemas.microsoft.com/office/powerpoint/2010/main" val="422809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Spotting the Ball</a:t>
            </a:r>
            <a:endParaRPr lang="en-US" sz="3200" b="1" dirty="0"/>
          </a:p>
        </p:txBody>
      </p:sp>
      <p:pic>
        <p:nvPicPr>
          <p:cNvPr id="4" name="20111017173915.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838200" y="1981199"/>
            <a:ext cx="7086600" cy="3986213"/>
          </a:xfrm>
          <a:prstGeom prst="rect">
            <a:avLst/>
          </a:prstGeom>
        </p:spPr>
      </p:pic>
    </p:spTree>
    <p:custDataLst>
      <p:tags r:id="rId1"/>
    </p:custDataLst>
    <p:extLst>
      <p:ext uri="{BB962C8B-B14F-4D97-AF65-F5344CB8AC3E}">
        <p14:creationId xmlns:p14="http://schemas.microsoft.com/office/powerpoint/2010/main" val="384769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Player Equipment</a:t>
            </a:r>
            <a:endParaRPr lang="en-US" sz="3200" b="1" dirty="0"/>
          </a:p>
        </p:txBody>
      </p:sp>
      <p:sp>
        <p:nvSpPr>
          <p:cNvPr id="4" name="TextBox 3"/>
          <p:cNvSpPr txBox="1"/>
          <p:nvPr/>
        </p:nvSpPr>
        <p:spPr>
          <a:xfrm>
            <a:off x="838200" y="2514600"/>
            <a:ext cx="670560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jewelry is allowed that is deemed dangerous (hoop earrings, necklaces, bracelets, </a:t>
            </a:r>
            <a:r>
              <a:rPr lang="en-US" dirty="0" err="1" smtClean="0"/>
              <a:t>etc</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Shoes must be worn</a:t>
            </a:r>
          </a:p>
          <a:p>
            <a:pPr marL="742950" lvl="1" indent="-285750">
              <a:buFont typeface="Arial" panose="020B0604020202020204" pitchFamily="34" charset="0"/>
              <a:buChar char="•"/>
            </a:pPr>
            <a:r>
              <a:rPr lang="en-US" dirty="0" smtClean="0"/>
              <a:t>No metal spikes/cleats</a:t>
            </a:r>
          </a:p>
          <a:p>
            <a:pPr marL="742950" lvl="1" indent="-285750">
              <a:buFont typeface="Arial" panose="020B0604020202020204" pitchFamily="34" charset="0"/>
              <a:buChar char="•"/>
            </a:pPr>
            <a:r>
              <a:rPr lang="en-US" dirty="0" smtClean="0"/>
              <a:t>No sandals</a:t>
            </a:r>
          </a:p>
          <a:p>
            <a:pPr marL="742950" lvl="1" indent="-285750">
              <a:buFont typeface="Arial" panose="020B0604020202020204" pitchFamily="34" charset="0"/>
              <a:buChar char="•"/>
            </a:pPr>
            <a:r>
              <a:rPr lang="en-US" dirty="0" smtClean="0"/>
              <a:t>No steel toed boots</a:t>
            </a:r>
          </a:p>
          <a:p>
            <a:pPr marL="742950" lvl="1" indent="-285750">
              <a:buFont typeface="Arial" panose="020B0604020202020204" pitchFamily="34" charset="0"/>
              <a:buChar char="•"/>
            </a:pPr>
            <a:r>
              <a:rPr lang="en-US" dirty="0" smtClean="0"/>
              <a:t>Tennis shoes and molded cleat shoes are legal</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No  shorts/pants with belt loops, pockets, draw string exposed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It is recommended, but not required, that players wear mouth/tooth protectors (mouth guard)</a:t>
            </a:r>
          </a:p>
        </p:txBody>
      </p:sp>
    </p:spTree>
    <p:extLst>
      <p:ext uri="{BB962C8B-B14F-4D97-AF65-F5344CB8AC3E}">
        <p14:creationId xmlns:p14="http://schemas.microsoft.com/office/powerpoint/2010/main" val="3112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Snapping the Ball</a:t>
            </a:r>
            <a:endParaRPr lang="en-US" sz="3200" b="1" dirty="0"/>
          </a:p>
        </p:txBody>
      </p:sp>
      <p:sp>
        <p:nvSpPr>
          <p:cNvPr id="5" name="TextBox 4"/>
          <p:cNvSpPr txBox="1"/>
          <p:nvPr/>
        </p:nvSpPr>
        <p:spPr>
          <a:xfrm>
            <a:off x="533400" y="2667000"/>
            <a:ext cx="2514600" cy="830997"/>
          </a:xfrm>
          <a:prstGeom prst="rect">
            <a:avLst/>
          </a:prstGeom>
          <a:noFill/>
        </p:spPr>
        <p:txBody>
          <a:bodyPr wrap="square" rtlCol="0">
            <a:spAutoFit/>
          </a:bodyPr>
          <a:lstStyle/>
          <a:p>
            <a:r>
              <a:rPr lang="en-US" sz="2400" b="1" dirty="0" smtClean="0">
                <a:solidFill>
                  <a:srgbClr val="FF0000"/>
                </a:solidFill>
              </a:rPr>
              <a:t>Direct snaps are NOT allowed.</a:t>
            </a:r>
            <a:endParaRPr lang="en-US" sz="2400" b="1" dirty="0">
              <a:solidFill>
                <a:srgbClr val="FF0000"/>
              </a:solidFill>
            </a:endParaRPr>
          </a:p>
        </p:txBody>
      </p:sp>
      <p:pic>
        <p:nvPicPr>
          <p:cNvPr id="6" name="002(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3217334" y="2286000"/>
            <a:ext cx="5554134" cy="3124200"/>
          </a:xfrm>
          <a:prstGeom prst="rect">
            <a:avLst/>
          </a:prstGeom>
        </p:spPr>
      </p:pic>
    </p:spTree>
    <p:custDataLst>
      <p:tags r:id="rId1"/>
    </p:custDataLst>
    <p:extLst>
      <p:ext uri="{BB962C8B-B14F-4D97-AF65-F5344CB8AC3E}">
        <p14:creationId xmlns:p14="http://schemas.microsoft.com/office/powerpoint/2010/main" val="1492056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Snapping the Ball</a:t>
            </a:r>
            <a:endParaRPr lang="en-US" sz="3200" b="1" dirty="0"/>
          </a:p>
        </p:txBody>
      </p:sp>
      <p:sp>
        <p:nvSpPr>
          <p:cNvPr id="5" name="TextBox 4"/>
          <p:cNvSpPr txBox="1"/>
          <p:nvPr/>
        </p:nvSpPr>
        <p:spPr>
          <a:xfrm>
            <a:off x="762000" y="5562600"/>
            <a:ext cx="7696200" cy="830997"/>
          </a:xfrm>
          <a:prstGeom prst="rect">
            <a:avLst/>
          </a:prstGeom>
          <a:noFill/>
        </p:spPr>
        <p:txBody>
          <a:bodyPr wrap="square" rtlCol="0">
            <a:spAutoFit/>
          </a:bodyPr>
          <a:lstStyle/>
          <a:p>
            <a:r>
              <a:rPr lang="en-US" sz="2400" b="1" dirty="0" smtClean="0">
                <a:solidFill>
                  <a:srgbClr val="FF0000"/>
                </a:solidFill>
              </a:rPr>
              <a:t>The player receiving the snap must be at least 2 yards behind the line of scrimmage.</a:t>
            </a:r>
            <a:endParaRPr lang="en-US" sz="2400" b="1" dirty="0">
              <a:solidFill>
                <a:srgbClr val="FF0000"/>
              </a:solidFill>
            </a:endParaRPr>
          </a:p>
        </p:txBody>
      </p:sp>
      <p:pic>
        <p:nvPicPr>
          <p:cNvPr id="4" name="003(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62100" y="1981200"/>
            <a:ext cx="6096000" cy="3429000"/>
          </a:xfrm>
          <a:prstGeom prst="rect">
            <a:avLst/>
          </a:prstGeom>
        </p:spPr>
      </p:pic>
      <p:cxnSp>
        <p:nvCxnSpPr>
          <p:cNvPr id="8" name="Straight Arrow Connector 7"/>
          <p:cNvCxnSpPr/>
          <p:nvPr/>
        </p:nvCxnSpPr>
        <p:spPr>
          <a:xfrm flipV="1">
            <a:off x="3352800" y="4343400"/>
            <a:ext cx="2133600" cy="228600"/>
          </a:xfrm>
          <a:prstGeom prst="straightConnector1">
            <a:avLst/>
          </a:prstGeom>
          <a:ln w="508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6375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fill="hold" display="0">
                  <p:stCondLst>
                    <p:cond delay="indefinite"/>
                  </p:stCondLst>
                </p:cTn>
                <p:tgtEl>
                  <p:spTgt spid="4"/>
                </p:tgtEl>
              </p:cMediaNode>
            </p:video>
          </p:childTnLst>
        </p:cTn>
      </p:par>
    </p:tnLst>
  </p:timing>
  <p:extLst mod="1"/>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Snapping the Ball</a:t>
            </a:r>
            <a:endParaRPr lang="en-US" sz="3200" b="1" dirty="0"/>
          </a:p>
        </p:txBody>
      </p:sp>
      <p:sp>
        <p:nvSpPr>
          <p:cNvPr id="5" name="TextBox 4"/>
          <p:cNvSpPr txBox="1"/>
          <p:nvPr/>
        </p:nvSpPr>
        <p:spPr>
          <a:xfrm>
            <a:off x="762000" y="5562600"/>
            <a:ext cx="7696200" cy="830997"/>
          </a:xfrm>
          <a:prstGeom prst="rect">
            <a:avLst/>
          </a:prstGeom>
          <a:noFill/>
        </p:spPr>
        <p:txBody>
          <a:bodyPr wrap="square" rtlCol="0">
            <a:spAutoFit/>
          </a:bodyPr>
          <a:lstStyle/>
          <a:p>
            <a:r>
              <a:rPr lang="en-US" sz="2400" b="1" dirty="0" smtClean="0">
                <a:solidFill>
                  <a:srgbClr val="FF0000"/>
                </a:solidFill>
              </a:rPr>
              <a:t>The player receiving the snap must be at least 2 yards behind the line of scrimmage.</a:t>
            </a:r>
            <a:endParaRPr lang="en-US" sz="2400" b="1" dirty="0">
              <a:solidFill>
                <a:srgbClr val="FF0000"/>
              </a:solidFill>
            </a:endParaRPr>
          </a:p>
        </p:txBody>
      </p:sp>
      <p:pic>
        <p:nvPicPr>
          <p:cNvPr id="6" name="004(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62100" y="1981200"/>
            <a:ext cx="6096000" cy="3429000"/>
          </a:xfrm>
          <a:prstGeom prst="rect">
            <a:avLst/>
          </a:prstGeom>
        </p:spPr>
      </p:pic>
    </p:spTree>
    <p:custDataLst>
      <p:tags r:id="rId1"/>
    </p:custDataLst>
    <p:extLst>
      <p:ext uri="{BB962C8B-B14F-4D97-AF65-F5344CB8AC3E}">
        <p14:creationId xmlns:p14="http://schemas.microsoft.com/office/powerpoint/2010/main" val="1479667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Screen Blocking</a:t>
            </a:r>
            <a:endParaRPr lang="en-US" sz="3200" b="1" dirty="0"/>
          </a:p>
        </p:txBody>
      </p:sp>
      <p:sp>
        <p:nvSpPr>
          <p:cNvPr id="5" name="TextBox 4"/>
          <p:cNvSpPr txBox="1"/>
          <p:nvPr/>
        </p:nvSpPr>
        <p:spPr>
          <a:xfrm>
            <a:off x="609600" y="2362200"/>
            <a:ext cx="7696200" cy="2677656"/>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rgbClr val="FF0000"/>
                </a:solidFill>
              </a:rPr>
              <a:t>The defender must avoid contacting the blocker in any way</a:t>
            </a:r>
          </a:p>
          <a:p>
            <a:pPr marL="342900" indent="-342900">
              <a:buFont typeface="Arial" panose="020B0604020202020204" pitchFamily="34" charset="0"/>
              <a:buChar char="•"/>
            </a:pPr>
            <a:endParaRPr lang="en-US" sz="2400" b="1" dirty="0" smtClean="0">
              <a:solidFill>
                <a:srgbClr val="FF0000"/>
              </a:solidFill>
            </a:endParaRPr>
          </a:p>
          <a:p>
            <a:pPr marL="342900" indent="-342900">
              <a:buFont typeface="Arial" panose="020B0604020202020204" pitchFamily="34" charset="0"/>
              <a:buChar char="•"/>
            </a:pPr>
            <a:r>
              <a:rPr lang="en-US" sz="2400" b="1" dirty="0" smtClean="0">
                <a:solidFill>
                  <a:srgbClr val="FF0000"/>
                </a:solidFill>
              </a:rPr>
              <a:t>The blocker may NOT initiate contact by moving into the defender</a:t>
            </a:r>
          </a:p>
          <a:p>
            <a:pPr marL="342900" indent="-342900">
              <a:buFont typeface="Arial" panose="020B0604020202020204" pitchFamily="34" charset="0"/>
              <a:buChar char="•"/>
            </a:pPr>
            <a:endParaRPr lang="en-US" sz="2400" b="1" dirty="0">
              <a:solidFill>
                <a:srgbClr val="FF0000"/>
              </a:solidFill>
            </a:endParaRPr>
          </a:p>
          <a:p>
            <a:pPr marL="342900" indent="-342900">
              <a:buFont typeface="Arial" panose="020B0604020202020204" pitchFamily="34" charset="0"/>
              <a:buChar char="•"/>
            </a:pPr>
            <a:r>
              <a:rPr lang="en-US" sz="2400" b="1" dirty="0" smtClean="0">
                <a:solidFill>
                  <a:srgbClr val="FF0000"/>
                </a:solidFill>
              </a:rPr>
              <a:t>Blockers may move to gain position</a:t>
            </a:r>
            <a:endParaRPr lang="en-US" sz="2400" b="1" dirty="0">
              <a:solidFill>
                <a:srgbClr val="FF0000"/>
              </a:solidFill>
            </a:endParaRPr>
          </a:p>
        </p:txBody>
      </p:sp>
    </p:spTree>
    <p:extLst>
      <p:ext uri="{BB962C8B-B14F-4D97-AF65-F5344CB8AC3E}">
        <p14:creationId xmlns:p14="http://schemas.microsoft.com/office/powerpoint/2010/main" val="3058598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Legal Screen Blocking</a:t>
            </a:r>
            <a:endParaRPr lang="en-US" sz="3200" b="1" dirty="0"/>
          </a:p>
        </p:txBody>
      </p:sp>
      <p:pic>
        <p:nvPicPr>
          <p:cNvPr id="4" name="018(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95400" y="1990645"/>
            <a:ext cx="6858000" cy="3857625"/>
          </a:xfrm>
          <a:prstGeom prst="rect">
            <a:avLst/>
          </a:prstGeom>
        </p:spPr>
      </p:pic>
    </p:spTree>
    <p:custDataLst>
      <p:tags r:id="rId1"/>
    </p:custDataLst>
    <p:extLst>
      <p:ext uri="{BB962C8B-B14F-4D97-AF65-F5344CB8AC3E}">
        <p14:creationId xmlns:p14="http://schemas.microsoft.com/office/powerpoint/2010/main" val="1828905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Defensive Contact</a:t>
            </a:r>
          </a:p>
          <a:p>
            <a:pPr marL="457200" indent="-457200" algn="l">
              <a:buFont typeface="Arial" panose="020B0604020202020204" pitchFamily="34" charset="0"/>
              <a:buChar char="•"/>
            </a:pPr>
            <a:r>
              <a:rPr lang="en-US" sz="3200" b="1" dirty="0" smtClean="0"/>
              <a:t>Swim Move</a:t>
            </a:r>
          </a:p>
          <a:p>
            <a:pPr algn="l"/>
            <a:endParaRPr lang="en-US" sz="3200" b="1" dirty="0"/>
          </a:p>
        </p:txBody>
      </p:sp>
      <p:pic>
        <p:nvPicPr>
          <p:cNvPr id="4" name="009(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95400" y="2743200"/>
            <a:ext cx="6096000" cy="3429000"/>
          </a:xfrm>
          <a:prstGeom prst="rect">
            <a:avLst/>
          </a:prstGeom>
        </p:spPr>
      </p:pic>
    </p:spTree>
    <p:custDataLst>
      <p:tags r:id="rId1"/>
    </p:custDataLst>
    <p:extLst>
      <p:ext uri="{BB962C8B-B14F-4D97-AF65-F5344CB8AC3E}">
        <p14:creationId xmlns:p14="http://schemas.microsoft.com/office/powerpoint/2010/main" val="3838988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Defensive Contact</a:t>
            </a:r>
          </a:p>
          <a:p>
            <a:pPr marL="457200" indent="-457200" algn="l">
              <a:buFont typeface="Arial" panose="020B0604020202020204" pitchFamily="34" charset="0"/>
              <a:buChar char="•"/>
            </a:pPr>
            <a:r>
              <a:rPr lang="en-US" sz="3200" b="1" dirty="0" smtClean="0"/>
              <a:t>Bull Rush</a:t>
            </a:r>
          </a:p>
          <a:p>
            <a:pPr algn="l"/>
            <a:endParaRPr lang="en-US" sz="3200" b="1" dirty="0"/>
          </a:p>
        </p:txBody>
      </p:sp>
      <p:pic>
        <p:nvPicPr>
          <p:cNvPr id="5" name="011(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12664" y="2590800"/>
            <a:ext cx="6096000" cy="3429000"/>
          </a:xfrm>
          <a:prstGeom prst="rect">
            <a:avLst/>
          </a:prstGeom>
        </p:spPr>
      </p:pic>
    </p:spTree>
    <p:custDataLst>
      <p:tags r:id="rId1"/>
    </p:custDataLst>
    <p:extLst>
      <p:ext uri="{BB962C8B-B14F-4D97-AF65-F5344CB8AC3E}">
        <p14:creationId xmlns:p14="http://schemas.microsoft.com/office/powerpoint/2010/main" val="419865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Offensive Contact</a:t>
            </a:r>
          </a:p>
        </p:txBody>
      </p:sp>
      <p:pic>
        <p:nvPicPr>
          <p:cNvPr id="4" name="014(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489364" y="2286000"/>
            <a:ext cx="6096000" cy="3429000"/>
          </a:xfrm>
          <a:prstGeom prst="rect">
            <a:avLst/>
          </a:prstGeom>
        </p:spPr>
      </p:pic>
    </p:spTree>
    <p:custDataLst>
      <p:tags r:id="rId1"/>
    </p:custDataLst>
    <p:extLst>
      <p:ext uri="{BB962C8B-B14F-4D97-AF65-F5344CB8AC3E}">
        <p14:creationId xmlns:p14="http://schemas.microsoft.com/office/powerpoint/2010/main" val="4777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Offensive Contact</a:t>
            </a:r>
          </a:p>
        </p:txBody>
      </p:sp>
      <p:pic>
        <p:nvPicPr>
          <p:cNvPr id="5" name="015(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19200" y="2133599"/>
            <a:ext cx="6781800" cy="3814763"/>
          </a:xfrm>
          <a:prstGeom prst="rect">
            <a:avLst/>
          </a:prstGeom>
        </p:spPr>
      </p:pic>
    </p:spTree>
    <p:custDataLst>
      <p:tags r:id="rId1"/>
    </p:custDataLst>
    <p:extLst>
      <p:ext uri="{BB962C8B-B14F-4D97-AF65-F5344CB8AC3E}">
        <p14:creationId xmlns:p14="http://schemas.microsoft.com/office/powerpoint/2010/main" val="233790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Offensive Contact</a:t>
            </a:r>
          </a:p>
        </p:txBody>
      </p:sp>
      <p:pic>
        <p:nvPicPr>
          <p:cNvPr id="4" name="017(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19200" y="2070624"/>
            <a:ext cx="6858000" cy="3857625"/>
          </a:xfrm>
          <a:prstGeom prst="rect">
            <a:avLst/>
          </a:prstGeom>
        </p:spPr>
      </p:pic>
    </p:spTree>
    <p:custDataLst>
      <p:tags r:id="rId1"/>
    </p:custDataLst>
    <p:extLst>
      <p:ext uri="{BB962C8B-B14F-4D97-AF65-F5344CB8AC3E}">
        <p14:creationId xmlns:p14="http://schemas.microsoft.com/office/powerpoint/2010/main" val="36505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Game Length</a:t>
            </a:r>
            <a:endParaRPr lang="en-US" sz="3200" b="1" dirty="0"/>
          </a:p>
        </p:txBody>
      </p:sp>
      <p:sp>
        <p:nvSpPr>
          <p:cNvPr id="4" name="TextBox 3"/>
          <p:cNvSpPr txBox="1"/>
          <p:nvPr/>
        </p:nvSpPr>
        <p:spPr>
          <a:xfrm>
            <a:off x="838200" y="2514600"/>
            <a:ext cx="67056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2 – 20 minute halves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Each team has 1 timeout per half (do NOT carry over)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Continuous clock until the last 2 minutes of the 2</a:t>
            </a:r>
            <a:r>
              <a:rPr lang="en-US" baseline="30000" dirty="0" smtClean="0"/>
              <a:t>nd</a:t>
            </a:r>
            <a:r>
              <a:rPr lang="en-US" dirty="0" smtClean="0"/>
              <a:t> half</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Clock stops in the last 2 minutes:</a:t>
            </a:r>
          </a:p>
          <a:p>
            <a:pPr marL="742950" lvl="1" indent="-285750">
              <a:buFont typeface="Arial" panose="020B0604020202020204" pitchFamily="34" charset="0"/>
              <a:buChar char="•"/>
            </a:pPr>
            <a:r>
              <a:rPr lang="en-US" dirty="0" smtClean="0"/>
              <a:t>Run out of bounds</a:t>
            </a:r>
          </a:p>
          <a:p>
            <a:pPr marL="742950" lvl="1" indent="-285750">
              <a:buFont typeface="Arial" panose="020B0604020202020204" pitchFamily="34" charset="0"/>
              <a:buChar char="•"/>
            </a:pPr>
            <a:r>
              <a:rPr lang="en-US" dirty="0" smtClean="0"/>
              <a:t>Incomplete pass</a:t>
            </a:r>
          </a:p>
          <a:p>
            <a:pPr marL="742950" lvl="1" indent="-285750">
              <a:buFont typeface="Arial" panose="020B0604020202020204" pitchFamily="34" charset="0"/>
              <a:buChar char="•"/>
            </a:pPr>
            <a:r>
              <a:rPr lang="en-US" dirty="0" smtClean="0"/>
              <a:t>Touchdown (conversion NOT timed)</a:t>
            </a:r>
          </a:p>
          <a:p>
            <a:pPr marL="742950" lvl="1" indent="-285750">
              <a:buFont typeface="Arial" panose="020B0604020202020204" pitchFamily="34" charset="0"/>
              <a:buChar char="•"/>
            </a:pPr>
            <a:r>
              <a:rPr lang="en-US" dirty="0" smtClean="0"/>
              <a:t>Penalty administration</a:t>
            </a:r>
          </a:p>
          <a:p>
            <a:pPr marL="742950" lvl="1" indent="-285750">
              <a:buFont typeface="Arial" panose="020B0604020202020204" pitchFamily="34" charset="0"/>
              <a:buChar char="•"/>
            </a:pPr>
            <a:r>
              <a:rPr lang="en-US" dirty="0" smtClean="0"/>
              <a:t>First downs (clock starts on ready for play whistle)</a:t>
            </a:r>
          </a:p>
        </p:txBody>
      </p:sp>
    </p:spTree>
    <p:extLst>
      <p:ext uri="{BB962C8B-B14F-4D97-AF65-F5344CB8AC3E}">
        <p14:creationId xmlns:p14="http://schemas.microsoft.com/office/powerpoint/2010/main" val="1313736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Offensive Contact</a:t>
            </a:r>
          </a:p>
        </p:txBody>
      </p:sp>
      <p:pic>
        <p:nvPicPr>
          <p:cNvPr id="5" name="20111017175708.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66800" y="2209800"/>
            <a:ext cx="7162800" cy="4029075"/>
          </a:xfrm>
          <a:prstGeom prst="rect">
            <a:avLst/>
          </a:prstGeom>
        </p:spPr>
      </p:pic>
    </p:spTree>
    <p:custDataLst>
      <p:tags r:id="rId1"/>
    </p:custDataLst>
    <p:extLst>
      <p:ext uri="{BB962C8B-B14F-4D97-AF65-F5344CB8AC3E}">
        <p14:creationId xmlns:p14="http://schemas.microsoft.com/office/powerpoint/2010/main" val="196478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Eligible Receivers</a:t>
            </a:r>
          </a:p>
        </p:txBody>
      </p:sp>
      <p:sp>
        <p:nvSpPr>
          <p:cNvPr id="5" name="TextBox 4"/>
          <p:cNvSpPr txBox="1"/>
          <p:nvPr/>
        </p:nvSpPr>
        <p:spPr>
          <a:xfrm>
            <a:off x="762000" y="2667000"/>
            <a:ext cx="5562600"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players on the field are eligible receivers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passer may NOT catch his/her own untouched pass (can catch a deflected pass)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Only one (1) foot or body part is required to be in bounds for it to be a completed pass.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If any part of that first body part touches the out of bounds line, it is incomplete.</a:t>
            </a:r>
            <a:endParaRPr lang="en-US" dirty="0"/>
          </a:p>
        </p:txBody>
      </p:sp>
    </p:spTree>
    <p:extLst>
      <p:ext uri="{BB962C8B-B14F-4D97-AF65-F5344CB8AC3E}">
        <p14:creationId xmlns:p14="http://schemas.microsoft.com/office/powerpoint/2010/main" val="317391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Forward Passes</a:t>
            </a:r>
          </a:p>
        </p:txBody>
      </p:sp>
      <p:sp>
        <p:nvSpPr>
          <p:cNvPr id="5" name="TextBox 4"/>
          <p:cNvSpPr txBox="1"/>
          <p:nvPr/>
        </p:nvSpPr>
        <p:spPr>
          <a:xfrm>
            <a:off x="762000" y="2667000"/>
            <a:ext cx="55626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Only ONE forward pass is permitted per down.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passer must be behind the line of scrimmage and not have already crossed the line of scrimmage.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You can backward pass/lateral as many times as you’d like.</a:t>
            </a:r>
            <a:endParaRPr lang="en-US" dirty="0"/>
          </a:p>
        </p:txBody>
      </p:sp>
    </p:spTree>
    <p:extLst>
      <p:ext uri="{BB962C8B-B14F-4D97-AF65-F5344CB8AC3E}">
        <p14:creationId xmlns:p14="http://schemas.microsoft.com/office/powerpoint/2010/main" val="57303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Illegal Forward Pass</a:t>
            </a:r>
          </a:p>
        </p:txBody>
      </p:sp>
      <p:pic>
        <p:nvPicPr>
          <p:cNvPr id="4" name="IllegalForwardPass(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90600" y="1981200"/>
            <a:ext cx="7010400" cy="3943350"/>
          </a:xfrm>
          <a:prstGeom prst="rect">
            <a:avLst/>
          </a:prstGeom>
        </p:spPr>
      </p:pic>
    </p:spTree>
    <p:custDataLst>
      <p:tags r:id="rId1"/>
    </p:custDataLst>
    <p:extLst>
      <p:ext uri="{BB962C8B-B14F-4D97-AF65-F5344CB8AC3E}">
        <p14:creationId xmlns:p14="http://schemas.microsoft.com/office/powerpoint/2010/main" val="2108457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Legal Forward Pass</a:t>
            </a:r>
          </a:p>
        </p:txBody>
      </p:sp>
      <p:pic>
        <p:nvPicPr>
          <p:cNvPr id="5" name="LegalForwardPass(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19200" y="2057400"/>
            <a:ext cx="6934200" cy="3900488"/>
          </a:xfrm>
          <a:prstGeom prst="rect">
            <a:avLst/>
          </a:prstGeom>
        </p:spPr>
      </p:pic>
    </p:spTree>
    <p:custDataLst>
      <p:tags r:id="rId1"/>
    </p:custDataLst>
    <p:extLst>
      <p:ext uri="{BB962C8B-B14F-4D97-AF65-F5344CB8AC3E}">
        <p14:creationId xmlns:p14="http://schemas.microsoft.com/office/powerpoint/2010/main" val="423111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Fumbles</a:t>
            </a:r>
          </a:p>
        </p:txBody>
      </p:sp>
      <p:sp>
        <p:nvSpPr>
          <p:cNvPr id="4" name="TextBox 3"/>
          <p:cNvSpPr txBox="1"/>
          <p:nvPr/>
        </p:nvSpPr>
        <p:spPr>
          <a:xfrm>
            <a:off x="1143000" y="1992868"/>
            <a:ext cx="546540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Ball is dead ANYTIME the ball touches the ground</a:t>
            </a:r>
            <a:endParaRPr lang="en-US" dirty="0"/>
          </a:p>
        </p:txBody>
      </p:sp>
      <p:pic>
        <p:nvPicPr>
          <p:cNvPr id="6" name="025(2).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143000" y="2438398"/>
            <a:ext cx="6781800" cy="3814763"/>
          </a:xfrm>
          <a:prstGeom prst="rect">
            <a:avLst/>
          </a:prstGeom>
        </p:spPr>
      </p:pic>
    </p:spTree>
    <p:custDataLst>
      <p:tags r:id="rId1"/>
    </p:custDataLst>
    <p:extLst>
      <p:ext uri="{BB962C8B-B14F-4D97-AF65-F5344CB8AC3E}">
        <p14:creationId xmlns:p14="http://schemas.microsoft.com/office/powerpoint/2010/main" val="354598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Fumbles</a:t>
            </a:r>
          </a:p>
        </p:txBody>
      </p:sp>
      <p:sp>
        <p:nvSpPr>
          <p:cNvPr id="4" name="TextBox 3"/>
          <p:cNvSpPr txBox="1"/>
          <p:nvPr/>
        </p:nvSpPr>
        <p:spPr>
          <a:xfrm>
            <a:off x="1143000" y="1992868"/>
            <a:ext cx="546540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Ball is dead ANYTIME the ball touches the ground</a:t>
            </a:r>
            <a:endParaRPr lang="en-US" dirty="0"/>
          </a:p>
        </p:txBody>
      </p:sp>
      <p:pic>
        <p:nvPicPr>
          <p:cNvPr id="5" name="FumbleSpot(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14400" y="2438400"/>
            <a:ext cx="7010400" cy="3943350"/>
          </a:xfrm>
          <a:prstGeom prst="rect">
            <a:avLst/>
          </a:prstGeom>
        </p:spPr>
      </p:pic>
    </p:spTree>
    <p:custDataLst>
      <p:tags r:id="rId1"/>
    </p:custDataLst>
    <p:extLst>
      <p:ext uri="{BB962C8B-B14F-4D97-AF65-F5344CB8AC3E}">
        <p14:creationId xmlns:p14="http://schemas.microsoft.com/office/powerpoint/2010/main" val="292415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Fumbles</a:t>
            </a:r>
          </a:p>
        </p:txBody>
      </p:sp>
      <p:sp>
        <p:nvSpPr>
          <p:cNvPr id="4" name="TextBox 3"/>
          <p:cNvSpPr txBox="1"/>
          <p:nvPr/>
        </p:nvSpPr>
        <p:spPr>
          <a:xfrm>
            <a:off x="1143000" y="1992868"/>
            <a:ext cx="546540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Ball is dead ANYTIME the ball touches the ground</a:t>
            </a:r>
            <a:endParaRPr lang="en-US" dirty="0"/>
          </a:p>
        </p:txBody>
      </p:sp>
      <p:pic>
        <p:nvPicPr>
          <p:cNvPr id="6" name="033(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143000" y="2438400"/>
            <a:ext cx="6781800" cy="3814763"/>
          </a:xfrm>
          <a:prstGeom prst="rect">
            <a:avLst/>
          </a:prstGeom>
        </p:spPr>
      </p:pic>
    </p:spTree>
    <p:custDataLst>
      <p:tags r:id="rId1"/>
    </p:custDataLst>
    <p:extLst>
      <p:ext uri="{BB962C8B-B14F-4D97-AF65-F5344CB8AC3E}">
        <p14:creationId xmlns:p14="http://schemas.microsoft.com/office/powerpoint/2010/main" val="881644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Flag Guarding</a:t>
            </a:r>
          </a:p>
        </p:txBody>
      </p:sp>
      <p:sp>
        <p:nvSpPr>
          <p:cNvPr id="4" name="TextBox 3"/>
          <p:cNvSpPr txBox="1"/>
          <p:nvPr/>
        </p:nvSpPr>
        <p:spPr>
          <a:xfrm>
            <a:off x="685800" y="1992868"/>
            <a:ext cx="76200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Players can NOT use their hands, arms, or ball to block the defender from grabbing their flag belt</a:t>
            </a:r>
            <a:endParaRPr lang="en-US" dirty="0"/>
          </a:p>
        </p:txBody>
      </p:sp>
      <p:pic>
        <p:nvPicPr>
          <p:cNvPr id="5" name="035(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360894" y="2743200"/>
            <a:ext cx="6477000" cy="3643313"/>
          </a:xfrm>
          <a:prstGeom prst="rect">
            <a:avLst/>
          </a:prstGeom>
        </p:spPr>
      </p:pic>
    </p:spTree>
    <p:custDataLst>
      <p:tags r:id="rId1"/>
    </p:custDataLst>
    <p:extLst>
      <p:ext uri="{BB962C8B-B14F-4D97-AF65-F5344CB8AC3E}">
        <p14:creationId xmlns:p14="http://schemas.microsoft.com/office/powerpoint/2010/main" val="358361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Flag Guarding</a:t>
            </a:r>
          </a:p>
        </p:txBody>
      </p:sp>
      <p:sp>
        <p:nvSpPr>
          <p:cNvPr id="4" name="TextBox 3"/>
          <p:cNvSpPr txBox="1"/>
          <p:nvPr/>
        </p:nvSpPr>
        <p:spPr>
          <a:xfrm>
            <a:off x="685800" y="1992868"/>
            <a:ext cx="76200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Players can NOT use their hands, arms, or ball to block the defender from grabbing their flag belt</a:t>
            </a:r>
            <a:endParaRPr lang="en-US" dirty="0"/>
          </a:p>
        </p:txBody>
      </p:sp>
      <p:pic>
        <p:nvPicPr>
          <p:cNvPr id="6" name="039(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295400" y="2639199"/>
            <a:ext cx="6705600" cy="3771900"/>
          </a:xfrm>
          <a:prstGeom prst="rect">
            <a:avLst/>
          </a:prstGeom>
        </p:spPr>
      </p:pic>
    </p:spTree>
    <p:custDataLst>
      <p:tags r:id="rId1"/>
    </p:custDataLst>
    <p:extLst>
      <p:ext uri="{BB962C8B-B14F-4D97-AF65-F5344CB8AC3E}">
        <p14:creationId xmlns:p14="http://schemas.microsoft.com/office/powerpoint/2010/main" val="2473321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Overtime Rules</a:t>
            </a:r>
            <a:endParaRPr lang="en-US" sz="3200" b="1" dirty="0"/>
          </a:p>
        </p:txBody>
      </p:sp>
      <p:sp>
        <p:nvSpPr>
          <p:cNvPr id="4" name="TextBox 3"/>
          <p:cNvSpPr txBox="1"/>
          <p:nvPr/>
        </p:nvSpPr>
        <p:spPr>
          <a:xfrm>
            <a:off x="838200" y="2514600"/>
            <a:ext cx="7620000"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Each team will start 1</a:t>
            </a:r>
            <a:r>
              <a:rPr lang="en-US" baseline="30000" dirty="0" smtClean="0"/>
              <a:t>st</a:t>
            </a:r>
            <a:r>
              <a:rPr lang="en-US" dirty="0" smtClean="0"/>
              <a:t> and goal from the 10 yard line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Captain who didn’t call toss at beginning of game calls this toss</a:t>
            </a:r>
          </a:p>
          <a:p>
            <a:pPr marL="742950" lvl="1" indent="-285750">
              <a:buFont typeface="Arial" panose="020B0604020202020204" pitchFamily="34" charset="0"/>
              <a:buChar char="•"/>
            </a:pPr>
            <a:r>
              <a:rPr lang="en-US" dirty="0" smtClean="0"/>
              <a:t>Options to play offense/defense first OR which end of field to play</a:t>
            </a:r>
          </a:p>
          <a:p>
            <a:pPr lvl="1"/>
            <a:endParaRPr lang="en-US" dirty="0" smtClean="0"/>
          </a:p>
          <a:p>
            <a:pPr marL="285750" indent="-285750">
              <a:buFont typeface="Arial" panose="020B0604020202020204" pitchFamily="34" charset="0"/>
              <a:buChar char="•"/>
            </a:pPr>
            <a:r>
              <a:rPr lang="en-US" dirty="0" smtClean="0"/>
              <a:t>Each team is guaranteed a possession on offense unless a defensive team intercepts the ball and returns it for a touchdown (they win the game)</a:t>
            </a:r>
          </a:p>
        </p:txBody>
      </p:sp>
    </p:spTree>
    <p:extLst>
      <p:ext uri="{BB962C8B-B14F-4D97-AF65-F5344CB8AC3E}">
        <p14:creationId xmlns:p14="http://schemas.microsoft.com/office/powerpoint/2010/main" val="3409370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Flag Guarding</a:t>
            </a:r>
          </a:p>
        </p:txBody>
      </p:sp>
      <p:sp>
        <p:nvSpPr>
          <p:cNvPr id="4" name="TextBox 3"/>
          <p:cNvSpPr txBox="1"/>
          <p:nvPr/>
        </p:nvSpPr>
        <p:spPr>
          <a:xfrm>
            <a:off x="685800" y="1992868"/>
            <a:ext cx="76200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Players can NOT use their hands, arms, or ball to block the defender from grabbing their flag belt</a:t>
            </a:r>
            <a:endParaRPr lang="en-US" dirty="0"/>
          </a:p>
        </p:txBody>
      </p:sp>
      <p:pic>
        <p:nvPicPr>
          <p:cNvPr id="5" name="FlagGuardDip(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371600" y="2639199"/>
            <a:ext cx="6681669" cy="3758439"/>
          </a:xfrm>
          <a:prstGeom prst="rect">
            <a:avLst/>
          </a:prstGeom>
        </p:spPr>
      </p:pic>
    </p:spTree>
    <p:custDataLst>
      <p:tags r:id="rId1"/>
    </p:custDataLst>
    <p:extLst>
      <p:ext uri="{BB962C8B-B14F-4D97-AF65-F5344CB8AC3E}">
        <p14:creationId xmlns:p14="http://schemas.microsoft.com/office/powerpoint/2010/main" val="1329480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Legal Running Form</a:t>
            </a:r>
          </a:p>
        </p:txBody>
      </p:sp>
      <p:pic>
        <p:nvPicPr>
          <p:cNvPr id="6" name="031(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14400" y="2057399"/>
            <a:ext cx="7086600" cy="3986213"/>
          </a:xfrm>
          <a:prstGeom prst="rect">
            <a:avLst/>
          </a:prstGeom>
        </p:spPr>
      </p:pic>
    </p:spTree>
    <p:custDataLst>
      <p:tags r:id="rId1"/>
    </p:custDataLst>
    <p:extLst>
      <p:ext uri="{BB962C8B-B14F-4D97-AF65-F5344CB8AC3E}">
        <p14:creationId xmlns:p14="http://schemas.microsoft.com/office/powerpoint/2010/main" val="755699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No Stripping/Striking at Ball</a:t>
            </a:r>
          </a:p>
        </p:txBody>
      </p:sp>
      <p:pic>
        <p:nvPicPr>
          <p:cNvPr id="6" name="Striking(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66800" y="2133600"/>
            <a:ext cx="7179733" cy="4038600"/>
          </a:xfrm>
          <a:prstGeom prst="rect">
            <a:avLst/>
          </a:prstGeom>
        </p:spPr>
      </p:pic>
    </p:spTree>
    <p:custDataLst>
      <p:tags r:id="rId1"/>
    </p:custDataLst>
    <p:extLst>
      <p:ext uri="{BB962C8B-B14F-4D97-AF65-F5344CB8AC3E}">
        <p14:creationId xmlns:p14="http://schemas.microsoft.com/office/powerpoint/2010/main" val="1252606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Roughing the Passer</a:t>
            </a:r>
          </a:p>
        </p:txBody>
      </p:sp>
      <p:pic>
        <p:nvPicPr>
          <p:cNvPr id="4" name="RoughPasser(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143000" y="2129192"/>
            <a:ext cx="7010400" cy="3943350"/>
          </a:xfrm>
          <a:prstGeom prst="rect">
            <a:avLst/>
          </a:prstGeom>
        </p:spPr>
      </p:pic>
    </p:spTree>
    <p:custDataLst>
      <p:tags r:id="rId1"/>
    </p:custDataLst>
    <p:extLst>
      <p:ext uri="{BB962C8B-B14F-4D97-AF65-F5344CB8AC3E}">
        <p14:creationId xmlns:p14="http://schemas.microsoft.com/office/powerpoint/2010/main" val="3567754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Flags fall off before pulled</a:t>
            </a:r>
          </a:p>
        </p:txBody>
      </p:sp>
      <p:sp>
        <p:nvSpPr>
          <p:cNvPr id="4" name="TextBox 3"/>
          <p:cNvSpPr txBox="1"/>
          <p:nvPr/>
        </p:nvSpPr>
        <p:spPr>
          <a:xfrm>
            <a:off x="685800" y="1992868"/>
            <a:ext cx="76200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One hand touch above the waist</a:t>
            </a:r>
            <a:endParaRPr lang="en-US" dirty="0"/>
          </a:p>
        </p:txBody>
      </p:sp>
      <p:pic>
        <p:nvPicPr>
          <p:cNvPr id="6" name="043(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143000" y="2498225"/>
            <a:ext cx="6781800" cy="3814763"/>
          </a:xfrm>
          <a:prstGeom prst="rect">
            <a:avLst/>
          </a:prstGeom>
        </p:spPr>
      </p:pic>
    </p:spTree>
    <p:custDataLst>
      <p:tags r:id="rId1"/>
    </p:custDataLst>
    <p:extLst>
      <p:ext uri="{BB962C8B-B14F-4D97-AF65-F5344CB8AC3E}">
        <p14:creationId xmlns:p14="http://schemas.microsoft.com/office/powerpoint/2010/main" val="2577126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extLst mod="1"/>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Push out of bounds is ILLEGAL</a:t>
            </a:r>
          </a:p>
        </p:txBody>
      </p:sp>
      <p:pic>
        <p:nvPicPr>
          <p:cNvPr id="5" name="044(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90600" y="2057398"/>
            <a:ext cx="7086600" cy="3986213"/>
          </a:xfrm>
          <a:prstGeom prst="rect">
            <a:avLst/>
          </a:prstGeom>
        </p:spPr>
      </p:pic>
    </p:spTree>
    <p:custDataLst>
      <p:tags r:id="rId1"/>
    </p:custDataLst>
    <p:extLst>
      <p:ext uri="{BB962C8B-B14F-4D97-AF65-F5344CB8AC3E}">
        <p14:creationId xmlns:p14="http://schemas.microsoft.com/office/powerpoint/2010/main" val="2615854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No Diving Allowed by the Ball Carrier</a:t>
            </a:r>
          </a:p>
        </p:txBody>
      </p:sp>
      <p:pic>
        <p:nvPicPr>
          <p:cNvPr id="4" name="20111025180746.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90600" y="1890516"/>
            <a:ext cx="6781800" cy="3814763"/>
          </a:xfrm>
          <a:prstGeom prst="rect">
            <a:avLst/>
          </a:prstGeom>
        </p:spPr>
      </p:pic>
      <p:sp>
        <p:nvSpPr>
          <p:cNvPr id="6" name="TextBox 5"/>
          <p:cNvSpPr txBox="1"/>
          <p:nvPr/>
        </p:nvSpPr>
        <p:spPr>
          <a:xfrm>
            <a:off x="1343261" y="5777872"/>
            <a:ext cx="6019800" cy="64633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If a player PURPOSEFULLY dives, the ball is spotted at the spot where the player left their feet</a:t>
            </a:r>
            <a:endParaRPr lang="en-US" b="1" dirty="0"/>
          </a:p>
        </p:txBody>
      </p:sp>
    </p:spTree>
    <p:custDataLst>
      <p:tags r:id="rId1"/>
    </p:custDataLst>
    <p:extLst>
      <p:ext uri="{BB962C8B-B14F-4D97-AF65-F5344CB8AC3E}">
        <p14:creationId xmlns:p14="http://schemas.microsoft.com/office/powerpoint/2010/main" val="1192892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Punting</a:t>
            </a:r>
          </a:p>
        </p:txBody>
      </p:sp>
      <p:sp>
        <p:nvSpPr>
          <p:cNvPr id="4" name="TextBox 3"/>
          <p:cNvSpPr txBox="1"/>
          <p:nvPr/>
        </p:nvSpPr>
        <p:spPr>
          <a:xfrm>
            <a:off x="762000" y="2209800"/>
            <a:ext cx="7086600" cy="4247317"/>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On 4</a:t>
            </a:r>
            <a:r>
              <a:rPr lang="en-US" baseline="30000" dirty="0" smtClean="0"/>
              <a:t>th</a:t>
            </a:r>
            <a:r>
              <a:rPr lang="en-US" dirty="0" smtClean="0"/>
              <a:t> down, the referee will ask the offensive captain if the team wants to try for the first down (go for it) or punt.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decision will be announced to the defense and will give them ample time to align themselves.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On the Punt:</a:t>
            </a:r>
          </a:p>
          <a:p>
            <a:pPr marL="742950" lvl="1" indent="-285750">
              <a:buFont typeface="Arial" panose="020B0604020202020204" pitchFamily="34" charset="0"/>
              <a:buChar char="•"/>
            </a:pPr>
            <a:r>
              <a:rPr lang="en-US" dirty="0" smtClean="0"/>
              <a:t>Kicking team must remain behind the line of scrimmage until the ball is kicked.</a:t>
            </a:r>
          </a:p>
          <a:p>
            <a:pPr marL="742950" lvl="1" indent="-285750">
              <a:buFont typeface="Arial" panose="020B0604020202020204" pitchFamily="34" charset="0"/>
              <a:buChar char="•"/>
            </a:pPr>
            <a:r>
              <a:rPr lang="en-US" dirty="0" smtClean="0"/>
              <a:t>Receiving team may not cross their line of scrimmage until the ball is kicked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You may only return the ball if it is caught in the air. If the ball touches the ground, the ball is dead at that spot and will be where the offensive team will begin.</a:t>
            </a:r>
            <a:endParaRPr lang="en-US" dirty="0"/>
          </a:p>
        </p:txBody>
      </p:sp>
    </p:spTree>
    <p:extLst>
      <p:ext uri="{BB962C8B-B14F-4D97-AF65-F5344CB8AC3E}">
        <p14:creationId xmlns:p14="http://schemas.microsoft.com/office/powerpoint/2010/main" val="4180699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9" y="5565427"/>
            <a:ext cx="8229600" cy="1143000"/>
          </a:xfrm>
        </p:spPr>
        <p:txBody>
          <a:bodyPr/>
          <a:lstStyle/>
          <a:p>
            <a:r>
              <a:rPr lang="en-US" dirty="0" smtClean="0"/>
              <a:t>Positioning on Punts</a:t>
            </a:r>
            <a:endParaRPr lang="en-US" dirty="0"/>
          </a:p>
        </p:txBody>
      </p:sp>
      <p:sp>
        <p:nvSpPr>
          <p:cNvPr id="4" name="Oval 3"/>
          <p:cNvSpPr/>
          <p:nvPr/>
        </p:nvSpPr>
        <p:spPr>
          <a:xfrm>
            <a:off x="3744685" y="455479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430485" y="440239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040085" y="455479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37656" y="445682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699656" y="470719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173685" y="4402394"/>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30485" y="518616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558245" y="6383594"/>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153400" y="1245798"/>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4979" y="1371600"/>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87685" y="3292051"/>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799114" y="3292051"/>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573485" y="2421194"/>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276599" y="2421194"/>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9685" y="3281165"/>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99656" y="3292051"/>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097485" y="3259394"/>
            <a:ext cx="45720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672545" y="6412139"/>
            <a:ext cx="114300" cy="400110"/>
          </a:xfrm>
          <a:prstGeom prst="rect">
            <a:avLst/>
          </a:prstGeom>
          <a:noFill/>
        </p:spPr>
        <p:txBody>
          <a:bodyPr wrap="square" rtlCol="0">
            <a:spAutoFit/>
          </a:bodyPr>
          <a:lstStyle/>
          <a:p>
            <a:r>
              <a:rPr lang="en-US" sz="2000" b="1" dirty="0" smtClean="0"/>
              <a:t>R</a:t>
            </a:r>
            <a:endParaRPr lang="en-US" sz="2000" b="1" dirty="0"/>
          </a:p>
        </p:txBody>
      </p:sp>
      <p:sp>
        <p:nvSpPr>
          <p:cNvPr id="22" name="TextBox 21"/>
          <p:cNvSpPr txBox="1"/>
          <p:nvPr/>
        </p:nvSpPr>
        <p:spPr>
          <a:xfrm>
            <a:off x="150294" y="1415534"/>
            <a:ext cx="446315" cy="369332"/>
          </a:xfrm>
          <a:prstGeom prst="rect">
            <a:avLst/>
          </a:prstGeom>
          <a:noFill/>
        </p:spPr>
        <p:txBody>
          <a:bodyPr wrap="square" rtlCol="0">
            <a:spAutoFit/>
          </a:bodyPr>
          <a:lstStyle/>
          <a:p>
            <a:r>
              <a:rPr lang="en-US" dirty="0" smtClean="0"/>
              <a:t>L</a:t>
            </a:r>
            <a:r>
              <a:rPr lang="en-US" sz="1600" dirty="0" smtClean="0"/>
              <a:t>1</a:t>
            </a:r>
            <a:endParaRPr lang="en-US" sz="1600" dirty="0"/>
          </a:p>
        </p:txBody>
      </p:sp>
      <p:sp>
        <p:nvSpPr>
          <p:cNvPr id="23" name="TextBox 22"/>
          <p:cNvSpPr txBox="1"/>
          <p:nvPr/>
        </p:nvSpPr>
        <p:spPr>
          <a:xfrm>
            <a:off x="8153400" y="1295400"/>
            <a:ext cx="468085" cy="369332"/>
          </a:xfrm>
          <a:prstGeom prst="rect">
            <a:avLst/>
          </a:prstGeom>
          <a:noFill/>
        </p:spPr>
        <p:txBody>
          <a:bodyPr wrap="square" rtlCol="0">
            <a:spAutoFit/>
          </a:bodyPr>
          <a:lstStyle/>
          <a:p>
            <a:r>
              <a:rPr lang="en-US" dirty="0" smtClean="0"/>
              <a:t>L2</a:t>
            </a:r>
            <a:endParaRPr lang="en-US" dirty="0"/>
          </a:p>
        </p:txBody>
      </p:sp>
      <p:sp>
        <p:nvSpPr>
          <p:cNvPr id="24" name="Oval 23"/>
          <p:cNvSpPr/>
          <p:nvPr/>
        </p:nvSpPr>
        <p:spPr>
          <a:xfrm>
            <a:off x="4268604" y="37773"/>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333919" y="81707"/>
            <a:ext cx="446315" cy="369332"/>
          </a:xfrm>
          <a:prstGeom prst="rect">
            <a:avLst/>
          </a:prstGeom>
          <a:noFill/>
        </p:spPr>
        <p:txBody>
          <a:bodyPr wrap="square" rtlCol="0">
            <a:spAutoFit/>
          </a:bodyPr>
          <a:lstStyle/>
          <a:p>
            <a:r>
              <a:rPr lang="en-US" dirty="0" smtClean="0"/>
              <a:t>B</a:t>
            </a:r>
            <a:endParaRPr lang="en-US" sz="1600" dirty="0"/>
          </a:p>
        </p:txBody>
      </p:sp>
      <p:sp>
        <p:nvSpPr>
          <p:cNvPr id="26" name="Oval 25"/>
          <p:cNvSpPr/>
          <p:nvPr/>
        </p:nvSpPr>
        <p:spPr>
          <a:xfrm>
            <a:off x="4268604" y="1102443"/>
            <a:ext cx="4572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313553" y="1146377"/>
            <a:ext cx="446315" cy="369332"/>
          </a:xfrm>
          <a:prstGeom prst="rect">
            <a:avLst/>
          </a:prstGeom>
          <a:noFill/>
        </p:spPr>
        <p:txBody>
          <a:bodyPr wrap="square" rtlCol="0">
            <a:spAutoFit/>
          </a:bodyPr>
          <a:lstStyle/>
          <a:p>
            <a:r>
              <a:rPr lang="en-US" dirty="0" smtClean="0"/>
              <a:t>U</a:t>
            </a:r>
            <a:endParaRPr lang="en-US" sz="1600" dirty="0"/>
          </a:p>
        </p:txBody>
      </p:sp>
    </p:spTree>
    <p:extLst>
      <p:ext uri="{BB962C8B-B14F-4D97-AF65-F5344CB8AC3E}">
        <p14:creationId xmlns:p14="http://schemas.microsoft.com/office/powerpoint/2010/main" val="160375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Punting</a:t>
            </a:r>
          </a:p>
        </p:txBody>
      </p:sp>
      <p:pic>
        <p:nvPicPr>
          <p:cNvPr id="5" name="046(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143000" y="2133600"/>
            <a:ext cx="6934200" cy="3900488"/>
          </a:xfrm>
          <a:prstGeom prst="rect">
            <a:avLst/>
          </a:prstGeom>
        </p:spPr>
      </p:pic>
    </p:spTree>
    <p:custDataLst>
      <p:tags r:id="rId1"/>
    </p:custDataLst>
    <p:extLst>
      <p:ext uri="{BB962C8B-B14F-4D97-AF65-F5344CB8AC3E}">
        <p14:creationId xmlns:p14="http://schemas.microsoft.com/office/powerpoint/2010/main" val="25379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Common Penalties</a:t>
            </a:r>
            <a:endParaRPr lang="en-US" sz="3200" b="1" dirty="0"/>
          </a:p>
        </p:txBody>
      </p:sp>
      <p:sp>
        <p:nvSpPr>
          <p:cNvPr id="4" name="TextBox 3"/>
          <p:cNvSpPr txBox="1"/>
          <p:nvPr/>
        </p:nvSpPr>
        <p:spPr>
          <a:xfrm>
            <a:off x="838200" y="2057400"/>
            <a:ext cx="6705600"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5 Yard Penalties:</a:t>
            </a:r>
          </a:p>
          <a:p>
            <a:pPr marL="742950" lvl="1" indent="-285750">
              <a:buFont typeface="Arial" panose="020B0604020202020204" pitchFamily="34" charset="0"/>
              <a:buChar char="•"/>
            </a:pPr>
            <a:r>
              <a:rPr lang="en-US" dirty="0" smtClean="0"/>
              <a:t>Encroachment (</a:t>
            </a:r>
            <a:r>
              <a:rPr lang="en-US" dirty="0" err="1" smtClean="0"/>
              <a:t>offsides</a:t>
            </a:r>
            <a:r>
              <a:rPr lang="en-US" dirty="0" smtClean="0"/>
              <a:t>)</a:t>
            </a:r>
          </a:p>
          <a:p>
            <a:pPr marL="742950" lvl="1" indent="-285750">
              <a:buFont typeface="Arial" panose="020B0604020202020204" pitchFamily="34" charset="0"/>
              <a:buChar char="•"/>
            </a:pPr>
            <a:r>
              <a:rPr lang="en-US" dirty="0" smtClean="0"/>
              <a:t>False Start</a:t>
            </a:r>
          </a:p>
          <a:p>
            <a:pPr marL="742950" lvl="1" indent="-285750">
              <a:buFont typeface="Arial" panose="020B0604020202020204" pitchFamily="34" charset="0"/>
              <a:buChar char="•"/>
            </a:pPr>
            <a:r>
              <a:rPr lang="en-US" dirty="0" smtClean="0"/>
              <a:t>Illegal Forward Pass (loss of down)</a:t>
            </a:r>
          </a:p>
          <a:p>
            <a:pPr marL="742950" lvl="1" indent="-285750">
              <a:buFont typeface="Arial" panose="020B0604020202020204" pitchFamily="34" charset="0"/>
              <a:buChar char="•"/>
            </a:pPr>
            <a:r>
              <a:rPr lang="en-US" dirty="0" smtClean="0"/>
              <a:t>Intentional Grounding (loss of down)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10 Yard Penalties:</a:t>
            </a:r>
          </a:p>
          <a:p>
            <a:pPr marL="742950" lvl="1" indent="-285750">
              <a:buFont typeface="Arial" panose="020B0604020202020204" pitchFamily="34" charset="0"/>
              <a:buChar char="•"/>
            </a:pPr>
            <a:r>
              <a:rPr lang="en-US" dirty="0" smtClean="0"/>
              <a:t>Illegal Blocking</a:t>
            </a:r>
          </a:p>
          <a:p>
            <a:pPr marL="742950" lvl="1" indent="-285750">
              <a:buFont typeface="Arial" panose="020B0604020202020204" pitchFamily="34" charset="0"/>
              <a:buChar char="•"/>
            </a:pPr>
            <a:r>
              <a:rPr lang="en-US" dirty="0" smtClean="0"/>
              <a:t>Illegal Defensive Contact</a:t>
            </a:r>
          </a:p>
          <a:p>
            <a:pPr marL="742950" lvl="1" indent="-285750">
              <a:buFont typeface="Arial" panose="020B0604020202020204" pitchFamily="34" charset="0"/>
              <a:buChar char="•"/>
            </a:pPr>
            <a:r>
              <a:rPr lang="en-US" dirty="0" smtClean="0"/>
              <a:t>Flag Guarding</a:t>
            </a:r>
          </a:p>
          <a:p>
            <a:pPr marL="742950" lvl="1" indent="-285750">
              <a:buFont typeface="Arial" panose="020B0604020202020204" pitchFamily="34" charset="0"/>
              <a:buChar char="•"/>
            </a:pPr>
            <a:r>
              <a:rPr lang="en-US" dirty="0" smtClean="0"/>
              <a:t>Defensive Pass Interference (Automatic 1</a:t>
            </a:r>
            <a:r>
              <a:rPr lang="en-US" baseline="30000" dirty="0" smtClean="0"/>
              <a:t>st</a:t>
            </a:r>
            <a:r>
              <a:rPr lang="en-US" dirty="0" smtClean="0"/>
              <a:t> down)</a:t>
            </a:r>
          </a:p>
          <a:p>
            <a:pPr marL="742950" lvl="1" indent="-285750">
              <a:buFont typeface="Arial" panose="020B0604020202020204" pitchFamily="34" charset="0"/>
              <a:buChar char="•"/>
            </a:pPr>
            <a:r>
              <a:rPr lang="en-US" dirty="0" smtClean="0"/>
              <a:t>Offensive Pass Interference</a:t>
            </a:r>
          </a:p>
          <a:p>
            <a:pPr marL="742950" lvl="1" indent="-285750">
              <a:buFont typeface="Arial" panose="020B0604020202020204" pitchFamily="34" charset="0"/>
              <a:buChar char="•"/>
            </a:pPr>
            <a:r>
              <a:rPr lang="en-US" dirty="0" smtClean="0"/>
              <a:t>Roughing the Passer (Automatic 1</a:t>
            </a:r>
            <a:r>
              <a:rPr lang="en-US" baseline="30000" dirty="0" smtClean="0"/>
              <a:t>st</a:t>
            </a:r>
            <a:r>
              <a:rPr lang="en-US" dirty="0" smtClean="0"/>
              <a:t> down)</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solidFill>
                  <a:srgbClr val="FF0000"/>
                </a:solidFill>
              </a:rPr>
              <a:t>Throw your flag as close as you can to the spot where the penalty took place.</a:t>
            </a:r>
          </a:p>
        </p:txBody>
      </p:sp>
    </p:spTree>
    <p:extLst>
      <p:ext uri="{BB962C8B-B14F-4D97-AF65-F5344CB8AC3E}">
        <p14:creationId xmlns:p14="http://schemas.microsoft.com/office/powerpoint/2010/main" val="218544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Punting – Spot Pass</a:t>
            </a:r>
          </a:p>
        </p:txBody>
      </p:sp>
      <p:sp>
        <p:nvSpPr>
          <p:cNvPr id="4" name="TextBox 3"/>
          <p:cNvSpPr txBox="1"/>
          <p:nvPr/>
        </p:nvSpPr>
        <p:spPr>
          <a:xfrm>
            <a:off x="762000" y="2286000"/>
            <a:ext cx="74676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 pass is allowed on a punt return by the player who catches the kick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the player catches the punt, they have the option to throw the ball or they can also then decide to run with it as well</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That player can only throw a pass if they don’t run with the ball first</a:t>
            </a:r>
          </a:p>
          <a:p>
            <a:endParaRPr lang="en-US" dirty="0"/>
          </a:p>
          <a:p>
            <a:pPr marL="285750" indent="-285750">
              <a:buFont typeface="Arial" panose="020B0604020202020204" pitchFamily="34" charset="0"/>
              <a:buChar char="•"/>
            </a:pPr>
            <a:r>
              <a:rPr lang="en-US" dirty="0" smtClean="0"/>
              <a:t>If the pass is incomplete, the ball will be placed at the spot where the pass was attempted.</a:t>
            </a:r>
            <a:endParaRPr lang="en-US" dirty="0"/>
          </a:p>
        </p:txBody>
      </p:sp>
    </p:spTree>
    <p:extLst>
      <p:ext uri="{BB962C8B-B14F-4D97-AF65-F5344CB8AC3E}">
        <p14:creationId xmlns:p14="http://schemas.microsoft.com/office/powerpoint/2010/main" val="329074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Punting – Spot Pass</a:t>
            </a:r>
          </a:p>
        </p:txBody>
      </p:sp>
      <p:pic>
        <p:nvPicPr>
          <p:cNvPr id="4" name="20111017171408.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990600" y="1981199"/>
            <a:ext cx="7162800" cy="4029075"/>
          </a:xfrm>
          <a:prstGeom prst="rect">
            <a:avLst/>
          </a:prstGeom>
        </p:spPr>
      </p:pic>
    </p:spTree>
    <p:custDataLst>
      <p:tags r:id="rId1"/>
    </p:custDataLst>
    <p:extLst>
      <p:ext uri="{BB962C8B-B14F-4D97-AF65-F5344CB8AC3E}">
        <p14:creationId xmlns:p14="http://schemas.microsoft.com/office/powerpoint/2010/main" val="3152374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childTnLst>
        </p:cTn>
      </p:par>
    </p:tnLst>
  </p:timing>
  <p:extLst mod="1"/>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Avoid This!</a:t>
            </a:r>
          </a:p>
        </p:txBody>
      </p:sp>
      <p:pic>
        <p:nvPicPr>
          <p:cNvPr id="5" name="20111017172751.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066800" y="2077551"/>
            <a:ext cx="7086600" cy="3986213"/>
          </a:xfrm>
          <a:prstGeom prst="rect">
            <a:avLst/>
          </a:prstGeom>
        </p:spPr>
      </p:pic>
    </p:spTree>
    <p:custDataLst>
      <p:tags r:id="rId1"/>
    </p:custDataLst>
    <p:extLst>
      <p:ext uri="{BB962C8B-B14F-4D97-AF65-F5344CB8AC3E}">
        <p14:creationId xmlns:p14="http://schemas.microsoft.com/office/powerpoint/2010/main" val="1943110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extLst mod="1"/>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Mercy Rule</a:t>
            </a:r>
          </a:p>
        </p:txBody>
      </p:sp>
      <p:sp>
        <p:nvSpPr>
          <p:cNvPr id="4" name="TextBox 3"/>
          <p:cNvSpPr txBox="1"/>
          <p:nvPr/>
        </p:nvSpPr>
        <p:spPr>
          <a:xfrm>
            <a:off x="533400" y="2362200"/>
            <a:ext cx="74676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If a team is ahead by </a:t>
            </a:r>
            <a:r>
              <a:rPr lang="en-US" sz="2800" b="1" dirty="0" smtClean="0">
                <a:solidFill>
                  <a:srgbClr val="FF0000"/>
                </a:solidFill>
              </a:rPr>
              <a:t>19 or more points </a:t>
            </a:r>
            <a:r>
              <a:rPr lang="en-US" sz="2800" dirty="0" smtClean="0"/>
              <a:t>at or inside the 2:00 mark of the 2</a:t>
            </a:r>
            <a:r>
              <a:rPr lang="en-US" sz="2800" baseline="30000" dirty="0" smtClean="0"/>
              <a:t>nd</a:t>
            </a:r>
            <a:r>
              <a:rPr lang="en-US" sz="2800" dirty="0" smtClean="0"/>
              <a:t> half, the game will be called.</a:t>
            </a:r>
            <a:endParaRPr lang="en-US" sz="2800" dirty="0"/>
          </a:p>
        </p:txBody>
      </p:sp>
    </p:spTree>
    <p:extLst>
      <p:ext uri="{BB962C8B-B14F-4D97-AF65-F5344CB8AC3E}">
        <p14:creationId xmlns:p14="http://schemas.microsoft.com/office/powerpoint/2010/main" val="2270689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Penalty Enforcements</a:t>
            </a:r>
            <a:endParaRPr lang="en-US" dirty="0"/>
          </a:p>
        </p:txBody>
      </p:sp>
      <p:sp>
        <p:nvSpPr>
          <p:cNvPr id="3" name="Content Placeholder 2"/>
          <p:cNvSpPr>
            <a:spLocks noGrp="1"/>
          </p:cNvSpPr>
          <p:nvPr>
            <p:ph idx="1"/>
          </p:nvPr>
        </p:nvSpPr>
        <p:spPr>
          <a:xfrm>
            <a:off x="381000" y="609600"/>
            <a:ext cx="8229600" cy="6248400"/>
          </a:xfrm>
        </p:spPr>
        <p:txBody>
          <a:bodyPr>
            <a:normAutofit fontScale="62500" lnSpcReduction="20000"/>
          </a:bodyPr>
          <a:lstStyle/>
          <a:p>
            <a:endParaRPr lang="en-US" b="1" dirty="0" smtClean="0"/>
          </a:p>
          <a:p>
            <a:pPr marL="0" indent="0">
              <a:buNone/>
            </a:pPr>
            <a:r>
              <a:rPr lang="en-US" b="1" dirty="0"/>
              <a:t> </a:t>
            </a:r>
            <a:endParaRPr lang="en-US" b="1" u="sng" dirty="0"/>
          </a:p>
          <a:p>
            <a:r>
              <a:rPr lang="en-US" dirty="0"/>
              <a:t>Assess most penalties from either the SPOT of the foul OR at the end of the run (play) – whichever hurts the offending team more</a:t>
            </a:r>
            <a:r>
              <a:rPr lang="en-US" dirty="0" smtClean="0"/>
              <a:t>!</a:t>
            </a:r>
          </a:p>
          <a:p>
            <a:endParaRPr lang="en-US" dirty="0"/>
          </a:p>
          <a:p>
            <a:r>
              <a:rPr lang="en-US" b="1" dirty="0"/>
              <a:t>5 Yard Penalties:</a:t>
            </a:r>
            <a:endParaRPr lang="en-US" dirty="0"/>
          </a:p>
          <a:p>
            <a:pPr lvl="1"/>
            <a:r>
              <a:rPr lang="en-US" b="1" dirty="0" err="1"/>
              <a:t>Offsides</a:t>
            </a:r>
            <a:r>
              <a:rPr lang="en-US" b="1" dirty="0"/>
              <a:t>:</a:t>
            </a:r>
            <a:r>
              <a:rPr lang="en-US" dirty="0"/>
              <a:t> penalized from the line of scrimmage</a:t>
            </a:r>
          </a:p>
          <a:p>
            <a:pPr lvl="1"/>
            <a:r>
              <a:rPr lang="en-US" b="1" dirty="0"/>
              <a:t>False Start:</a:t>
            </a:r>
            <a:r>
              <a:rPr lang="en-US" dirty="0"/>
              <a:t> penalized from the line of </a:t>
            </a:r>
            <a:r>
              <a:rPr lang="en-US" dirty="0" smtClean="0"/>
              <a:t>scrimmage</a:t>
            </a:r>
          </a:p>
          <a:p>
            <a:pPr marL="393192" lvl="1" indent="0">
              <a:buNone/>
            </a:pPr>
            <a:endParaRPr lang="en-US" dirty="0"/>
          </a:p>
          <a:p>
            <a:r>
              <a:rPr lang="en-US" b="1" dirty="0"/>
              <a:t>5 Yard Penalties AND Loss of Down:</a:t>
            </a:r>
            <a:endParaRPr lang="en-US" dirty="0"/>
          </a:p>
          <a:p>
            <a:pPr lvl="1"/>
            <a:r>
              <a:rPr lang="en-US" b="1" dirty="0"/>
              <a:t>Illegal Forward Pass:</a:t>
            </a:r>
            <a:r>
              <a:rPr lang="en-US" dirty="0"/>
              <a:t> penalized from the SPOT of the foul</a:t>
            </a:r>
          </a:p>
          <a:p>
            <a:pPr lvl="1"/>
            <a:r>
              <a:rPr lang="en-US" b="1" dirty="0"/>
              <a:t>Intentional Grounding:</a:t>
            </a:r>
            <a:r>
              <a:rPr lang="en-US" dirty="0"/>
              <a:t> penalized from the SPOT of the foul (where QB threw the ball</a:t>
            </a:r>
            <a:r>
              <a:rPr lang="en-US" dirty="0" smtClean="0"/>
              <a:t>)</a:t>
            </a:r>
            <a:br>
              <a:rPr lang="en-US" dirty="0" smtClean="0"/>
            </a:br>
            <a:endParaRPr lang="en-US" dirty="0"/>
          </a:p>
          <a:p>
            <a:r>
              <a:rPr lang="en-US" b="1" dirty="0"/>
              <a:t>10 Yard Penalties:</a:t>
            </a:r>
            <a:endParaRPr lang="en-US" dirty="0"/>
          </a:p>
          <a:p>
            <a:pPr lvl="1"/>
            <a:r>
              <a:rPr lang="en-US" b="1" dirty="0"/>
              <a:t>Flag Guarding:</a:t>
            </a:r>
            <a:r>
              <a:rPr lang="en-US" dirty="0"/>
              <a:t> penalized from the SPOT of the foul UNLESS the runner is downs behind the penalty (then you penalize from the end of the run).</a:t>
            </a:r>
          </a:p>
          <a:p>
            <a:pPr lvl="1"/>
            <a:r>
              <a:rPr lang="en-US" b="1" dirty="0"/>
              <a:t>Illegal Offensive Blocking:</a:t>
            </a:r>
            <a:r>
              <a:rPr lang="en-US" dirty="0"/>
              <a:t> penalized from the SPOT of the foul</a:t>
            </a:r>
          </a:p>
          <a:p>
            <a:pPr lvl="1"/>
            <a:r>
              <a:rPr lang="en-US" b="1" dirty="0"/>
              <a:t>Illegal Defensive Contact:</a:t>
            </a:r>
            <a:r>
              <a:rPr lang="en-US" dirty="0"/>
              <a:t> penalized from end of the run</a:t>
            </a:r>
          </a:p>
          <a:p>
            <a:pPr lvl="1"/>
            <a:r>
              <a:rPr lang="en-US" b="1" dirty="0"/>
              <a:t>Pass Interference (offense or defense):</a:t>
            </a:r>
            <a:r>
              <a:rPr lang="en-US" dirty="0"/>
              <a:t> Penalized from the Line of Scrimmage</a:t>
            </a:r>
          </a:p>
          <a:p>
            <a:pPr lvl="1"/>
            <a:r>
              <a:rPr lang="en-US" b="1" dirty="0"/>
              <a:t>Roughing the Passer:</a:t>
            </a:r>
            <a:r>
              <a:rPr lang="en-US" dirty="0"/>
              <a:t> penalized from end of the run (Automatic 1</a:t>
            </a:r>
            <a:r>
              <a:rPr lang="en-US" baseline="30000" dirty="0"/>
              <a:t>st</a:t>
            </a:r>
            <a:r>
              <a:rPr lang="en-US" dirty="0"/>
              <a:t> Down)</a:t>
            </a:r>
          </a:p>
          <a:p>
            <a:pPr lvl="1"/>
            <a:r>
              <a:rPr lang="en-US" b="1" dirty="0"/>
              <a:t>Strike or attempt to steal ball:</a:t>
            </a:r>
            <a:r>
              <a:rPr lang="en-US" dirty="0"/>
              <a:t> penalized from end of the run</a:t>
            </a:r>
          </a:p>
          <a:p>
            <a:pPr lvl="1"/>
            <a:r>
              <a:rPr lang="en-US" b="1" dirty="0"/>
              <a:t>Charging by the Runner:</a:t>
            </a:r>
            <a:r>
              <a:rPr lang="en-US" dirty="0"/>
              <a:t> penalized from the SPOT of the foul</a:t>
            </a:r>
          </a:p>
          <a:p>
            <a:pPr lvl="1"/>
            <a:r>
              <a:rPr lang="en-US" b="1" dirty="0"/>
              <a:t>Unnecessary Roughness of any kind:</a:t>
            </a:r>
            <a:r>
              <a:rPr lang="en-US" dirty="0"/>
              <a:t> penalize from end of run</a:t>
            </a:r>
          </a:p>
          <a:p>
            <a:endParaRPr lang="en-US" dirty="0"/>
          </a:p>
        </p:txBody>
      </p:sp>
    </p:spTree>
    <p:extLst>
      <p:ext uri="{BB962C8B-B14F-4D97-AF65-F5344CB8AC3E}">
        <p14:creationId xmlns:p14="http://schemas.microsoft.com/office/powerpoint/2010/main" val="4117244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Arriving/Checking In</a:t>
            </a:r>
            <a:endParaRPr lang="en-US" dirty="0"/>
          </a:p>
        </p:txBody>
      </p:sp>
      <p:sp>
        <p:nvSpPr>
          <p:cNvPr id="3" name="Content Placeholder 2"/>
          <p:cNvSpPr>
            <a:spLocks noGrp="1"/>
          </p:cNvSpPr>
          <p:nvPr>
            <p:ph idx="1"/>
          </p:nvPr>
        </p:nvSpPr>
        <p:spPr>
          <a:xfrm>
            <a:off x="457200" y="1935480"/>
            <a:ext cx="8229600" cy="4693920"/>
          </a:xfrm>
        </p:spPr>
        <p:txBody>
          <a:bodyPr>
            <a:normAutofit lnSpcReduction="10000"/>
          </a:bodyPr>
          <a:lstStyle/>
          <a:p>
            <a:r>
              <a:rPr lang="en-US" dirty="0" smtClean="0"/>
              <a:t>Games @ </a:t>
            </a:r>
            <a:r>
              <a:rPr lang="en-US" dirty="0" smtClean="0"/>
              <a:t>MWL Fields</a:t>
            </a:r>
          </a:p>
          <a:p>
            <a:pPr lvl="1"/>
            <a:r>
              <a:rPr lang="en-US" dirty="0" smtClean="0"/>
              <a:t>Parking……NOT in MWL lot</a:t>
            </a:r>
          </a:p>
          <a:p>
            <a:pPr lvl="1"/>
            <a:r>
              <a:rPr lang="en-US" dirty="0" smtClean="0"/>
              <a:t>Only in the Lied lot</a:t>
            </a:r>
            <a:endParaRPr lang="en-US" dirty="0" smtClean="0"/>
          </a:p>
          <a:p>
            <a:r>
              <a:rPr lang="en-US" dirty="0" smtClean="0"/>
              <a:t>Arrive </a:t>
            </a:r>
            <a:r>
              <a:rPr lang="en-US" dirty="0" smtClean="0"/>
              <a:t>ON TIME</a:t>
            </a:r>
          </a:p>
          <a:p>
            <a:r>
              <a:rPr lang="en-US" dirty="0" smtClean="0"/>
              <a:t>Bring your whistle!</a:t>
            </a:r>
          </a:p>
          <a:p>
            <a:r>
              <a:rPr lang="en-US" dirty="0" smtClean="0"/>
              <a:t>Check in with the supervisor(s)</a:t>
            </a:r>
          </a:p>
          <a:p>
            <a:pPr lvl="1"/>
            <a:r>
              <a:rPr lang="en-US" dirty="0" smtClean="0"/>
              <a:t>Check in at the hut on the </a:t>
            </a:r>
            <a:r>
              <a:rPr lang="en-US" dirty="0" smtClean="0"/>
              <a:t>northwest </a:t>
            </a:r>
            <a:r>
              <a:rPr lang="en-US" dirty="0" smtClean="0"/>
              <a:t>side of the fields</a:t>
            </a:r>
          </a:p>
          <a:p>
            <a:pPr lvl="1"/>
            <a:r>
              <a:rPr lang="en-US" dirty="0" smtClean="0"/>
              <a:t>Know your IM ID number</a:t>
            </a:r>
          </a:p>
          <a:p>
            <a:pPr lvl="1"/>
            <a:r>
              <a:rPr lang="en-US" dirty="0" smtClean="0"/>
              <a:t>Supervisor will assign you your field</a:t>
            </a:r>
          </a:p>
          <a:p>
            <a:r>
              <a:rPr lang="en-US" dirty="0" smtClean="0"/>
              <a:t>Grab equipment for field if necessary</a:t>
            </a:r>
          </a:p>
          <a:p>
            <a:r>
              <a:rPr lang="en-US" dirty="0" smtClean="0"/>
              <a:t>ALL referees will wear a referee shirt</a:t>
            </a:r>
            <a:endParaRPr lang="en-US" dirty="0"/>
          </a:p>
        </p:txBody>
      </p:sp>
    </p:spTree>
    <p:extLst>
      <p:ext uri="{BB962C8B-B14F-4D97-AF65-F5344CB8AC3E}">
        <p14:creationId xmlns:p14="http://schemas.microsoft.com/office/powerpoint/2010/main" val="137126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Payroll - Workday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Via mobile phone App</a:t>
            </a:r>
          </a:p>
          <a:p>
            <a:r>
              <a:rPr lang="en-US" dirty="0" smtClean="0"/>
              <a:t>Via </a:t>
            </a:r>
            <a:r>
              <a:rPr lang="en-US" dirty="0" err="1" smtClean="0"/>
              <a:t>ipad</a:t>
            </a:r>
            <a:r>
              <a:rPr lang="en-US" dirty="0" smtClean="0"/>
              <a:t> on site</a:t>
            </a:r>
          </a:p>
          <a:p>
            <a:pPr lvl="1"/>
            <a:r>
              <a:rPr lang="en-US" dirty="0" smtClean="0"/>
              <a:t>Sign in tonight to ensure process works</a:t>
            </a:r>
          </a:p>
          <a:p>
            <a:endParaRPr lang="en-US" dirty="0"/>
          </a:p>
          <a:p>
            <a:r>
              <a:rPr lang="en-US" dirty="0" smtClean="0"/>
              <a:t>If unable to do either of these, make sure the supervisors put a note next to your name regarding payroll</a:t>
            </a:r>
          </a:p>
          <a:p>
            <a:endParaRPr lang="en-US" dirty="0"/>
          </a:p>
          <a:p>
            <a:r>
              <a:rPr lang="en-US" dirty="0" smtClean="0"/>
              <a:t>Make sure you sign out when you leave!</a:t>
            </a:r>
          </a:p>
          <a:p>
            <a:pPr lvl="1"/>
            <a:r>
              <a:rPr lang="en-US" dirty="0" smtClean="0"/>
              <a:t>If you forget to clock out, you need to email me!</a:t>
            </a:r>
          </a:p>
          <a:p>
            <a:endParaRPr lang="en-US" dirty="0"/>
          </a:p>
          <a:p>
            <a:r>
              <a:rPr lang="en-US" dirty="0" smtClean="0"/>
              <a:t>End of each week/payroll cycle, you will need to submit hours worked via Workday.</a:t>
            </a:r>
            <a:endParaRPr lang="en-US" dirty="0"/>
          </a:p>
        </p:txBody>
      </p:sp>
    </p:spTree>
    <p:extLst>
      <p:ext uri="{BB962C8B-B14F-4D97-AF65-F5344CB8AC3E}">
        <p14:creationId xmlns:p14="http://schemas.microsoft.com/office/powerpoint/2010/main" val="3739090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In Players</a:t>
            </a:r>
            <a:endParaRPr lang="en-US" dirty="0"/>
          </a:p>
        </p:txBody>
      </p:sp>
      <p:sp>
        <p:nvSpPr>
          <p:cNvPr id="4" name="Content Placeholder 2"/>
          <p:cNvSpPr>
            <a:spLocks noGrp="1"/>
          </p:cNvSpPr>
          <p:nvPr>
            <p:ph idx="1"/>
          </p:nvPr>
        </p:nvSpPr>
        <p:spPr>
          <a:xfrm>
            <a:off x="838200" y="1771650"/>
            <a:ext cx="7620000" cy="3086100"/>
          </a:xfrm>
        </p:spPr>
        <p:txBody>
          <a:bodyPr>
            <a:normAutofit lnSpcReduction="10000"/>
          </a:bodyPr>
          <a:lstStyle/>
          <a:p>
            <a:r>
              <a:rPr lang="en-US" dirty="0" smtClean="0"/>
              <a:t>Participants MUST have some form of photo ID</a:t>
            </a:r>
          </a:p>
          <a:p>
            <a:pPr lvl="1"/>
            <a:r>
              <a:rPr lang="en-US" dirty="0" smtClean="0"/>
              <a:t>ISU ID card preferred</a:t>
            </a:r>
          </a:p>
          <a:p>
            <a:pPr lvl="1"/>
            <a:r>
              <a:rPr lang="en-US" dirty="0" smtClean="0"/>
              <a:t>Driver’s license OK</a:t>
            </a:r>
          </a:p>
          <a:p>
            <a:r>
              <a:rPr lang="en-US" dirty="0" smtClean="0"/>
              <a:t>No ID = NO PLAY</a:t>
            </a:r>
          </a:p>
          <a:p>
            <a:endParaRPr lang="en-US" dirty="0"/>
          </a:p>
          <a:p>
            <a:r>
              <a:rPr lang="en-US" dirty="0" smtClean="0"/>
              <a:t>PRINT names (FULL names) LEGIBLY on scorecard</a:t>
            </a:r>
            <a:endParaRPr lang="en-US" dirty="0"/>
          </a:p>
        </p:txBody>
      </p:sp>
    </p:spTree>
    <p:extLst>
      <p:ext uri="{BB962C8B-B14F-4D97-AF65-F5344CB8AC3E}">
        <p14:creationId xmlns:p14="http://schemas.microsoft.com/office/powerpoint/2010/main" val="3701753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Scorecard Items</a:t>
            </a:r>
            <a:endParaRPr lang="en-US" dirty="0"/>
          </a:p>
        </p:txBody>
      </p:sp>
      <p:sp>
        <p:nvSpPr>
          <p:cNvPr id="3" name="Content Placeholder 2"/>
          <p:cNvSpPr>
            <a:spLocks noGrp="1"/>
          </p:cNvSpPr>
          <p:nvPr>
            <p:ph idx="1"/>
          </p:nvPr>
        </p:nvSpPr>
        <p:spPr/>
        <p:txBody>
          <a:bodyPr/>
          <a:lstStyle/>
          <a:p>
            <a:r>
              <a:rPr lang="en-US" dirty="0" smtClean="0"/>
              <a:t>Print your employee # on bottom of the scorecard for every game that you referee</a:t>
            </a:r>
          </a:p>
          <a:p>
            <a:r>
              <a:rPr lang="en-US" dirty="0" smtClean="0"/>
              <a:t>When a team scores, have their team member go over and record it on the scoresheet</a:t>
            </a:r>
          </a:p>
          <a:p>
            <a:r>
              <a:rPr lang="en-US" dirty="0" smtClean="0"/>
              <a:t>Circle the winning team and make sure the score is recorded</a:t>
            </a:r>
          </a:p>
          <a:p>
            <a:r>
              <a:rPr lang="en-US" dirty="0" smtClean="0"/>
              <a:t>NEW: a player from the winning team must initial/sign by the score after each game for verification</a:t>
            </a:r>
            <a:endParaRPr lang="en-US" dirty="0"/>
          </a:p>
        </p:txBody>
      </p:sp>
    </p:spTree>
    <p:extLst>
      <p:ext uri="{BB962C8B-B14F-4D97-AF65-F5344CB8AC3E}">
        <p14:creationId xmlns:p14="http://schemas.microsoft.com/office/powerpoint/2010/main" val="12518433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Running Scoreboards</a:t>
            </a:r>
            <a:endParaRPr lang="en-US" dirty="0"/>
          </a:p>
        </p:txBody>
      </p:sp>
      <p:sp>
        <p:nvSpPr>
          <p:cNvPr id="3" name="Content Placeholder 2"/>
          <p:cNvSpPr>
            <a:spLocks noGrp="1"/>
          </p:cNvSpPr>
          <p:nvPr>
            <p:ph idx="1"/>
          </p:nvPr>
        </p:nvSpPr>
        <p:spPr>
          <a:xfrm>
            <a:off x="457200" y="914400"/>
            <a:ext cx="8229600" cy="2026920"/>
          </a:xfrm>
        </p:spPr>
        <p:txBody>
          <a:bodyPr/>
          <a:lstStyle/>
          <a:p>
            <a:r>
              <a:rPr lang="en-US" dirty="0" smtClean="0"/>
              <a:t>Turn scorebox control on</a:t>
            </a:r>
          </a:p>
          <a:p>
            <a:r>
              <a:rPr lang="en-US" dirty="0" smtClean="0"/>
              <a:t>You will have a remote for each field</a:t>
            </a:r>
          </a:p>
          <a:p>
            <a:pPr lvl="1"/>
            <a:r>
              <a:rPr lang="en-US" dirty="0" smtClean="0"/>
              <a:t>Remote controls clock only (start/stop)</a:t>
            </a:r>
          </a:p>
          <a:p>
            <a:pPr lvl="1"/>
            <a:r>
              <a:rPr lang="en-US" dirty="0" smtClean="0"/>
              <a:t>Use the scorebox to change score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417" b="28156"/>
          <a:stretch/>
        </p:blipFill>
        <p:spPr>
          <a:xfrm>
            <a:off x="-7620" y="3048000"/>
            <a:ext cx="7305979" cy="287274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778" t="2963" r="38888" b="-2222"/>
          <a:stretch/>
        </p:blipFill>
        <p:spPr>
          <a:xfrm>
            <a:off x="6705600" y="1531620"/>
            <a:ext cx="2286000" cy="5105400"/>
          </a:xfrm>
          <a:prstGeom prst="rect">
            <a:avLst/>
          </a:prstGeom>
        </p:spPr>
      </p:pic>
    </p:spTree>
    <p:extLst>
      <p:ext uri="{BB962C8B-B14F-4D97-AF65-F5344CB8AC3E}">
        <p14:creationId xmlns:p14="http://schemas.microsoft.com/office/powerpoint/2010/main" val="45255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Flag Football Field</a:t>
            </a:r>
            <a:endParaRPr lang="en-US" sz="3200" b="1" dirty="0"/>
          </a:p>
        </p:txBody>
      </p:sp>
      <p:sp>
        <p:nvSpPr>
          <p:cNvPr id="5" name="Rectangle 4"/>
          <p:cNvSpPr/>
          <p:nvPr/>
        </p:nvSpPr>
        <p:spPr>
          <a:xfrm>
            <a:off x="685800" y="2743200"/>
            <a:ext cx="7162800" cy="3124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478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866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749394"/>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912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336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77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16681" y="5873594"/>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1" name="TextBox 20"/>
          <p:cNvSpPr txBox="1"/>
          <p:nvPr/>
        </p:nvSpPr>
        <p:spPr>
          <a:xfrm>
            <a:off x="6858000" y="5867400"/>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2" name="TextBox 21"/>
          <p:cNvSpPr txBox="1"/>
          <p:nvPr/>
        </p:nvSpPr>
        <p:spPr>
          <a:xfrm>
            <a:off x="2514600" y="5886085"/>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3" name="TextBox 22"/>
          <p:cNvSpPr txBox="1"/>
          <p:nvPr/>
        </p:nvSpPr>
        <p:spPr>
          <a:xfrm>
            <a:off x="4027579" y="5867400"/>
            <a:ext cx="631641" cy="523220"/>
          </a:xfrm>
          <a:prstGeom prst="rect">
            <a:avLst/>
          </a:prstGeom>
          <a:noFill/>
        </p:spPr>
        <p:txBody>
          <a:bodyPr wrap="square" rtlCol="0">
            <a:spAutoFit/>
          </a:bodyPr>
          <a:lstStyle/>
          <a:p>
            <a:r>
              <a:rPr lang="en-US" sz="2800" b="1" dirty="0" smtClean="0">
                <a:solidFill>
                  <a:srgbClr val="FF0000"/>
                </a:solidFill>
              </a:rPr>
              <a:t>40</a:t>
            </a:r>
            <a:endParaRPr lang="en-US" sz="2800" b="1" dirty="0">
              <a:solidFill>
                <a:srgbClr val="FF0000"/>
              </a:solidFill>
            </a:endParaRPr>
          </a:p>
        </p:txBody>
      </p:sp>
      <p:sp>
        <p:nvSpPr>
          <p:cNvPr id="24" name="TextBox 23"/>
          <p:cNvSpPr txBox="1"/>
          <p:nvPr/>
        </p:nvSpPr>
        <p:spPr>
          <a:xfrm>
            <a:off x="5486400" y="5867400"/>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5" name="TextBox 24"/>
          <p:cNvSpPr txBox="1"/>
          <p:nvPr/>
        </p:nvSpPr>
        <p:spPr>
          <a:xfrm rot="16200000">
            <a:off x="44712" y="403912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26" name="TextBox 25"/>
          <p:cNvSpPr txBox="1"/>
          <p:nvPr/>
        </p:nvSpPr>
        <p:spPr>
          <a:xfrm rot="5400000">
            <a:off x="6510010" y="4049884"/>
            <a:ext cx="1981200" cy="523220"/>
          </a:xfrm>
          <a:prstGeom prst="rect">
            <a:avLst/>
          </a:prstGeom>
          <a:noFill/>
        </p:spPr>
        <p:txBody>
          <a:bodyPr wrap="square" rtlCol="0">
            <a:spAutoFit/>
          </a:bodyPr>
          <a:lstStyle/>
          <a:p>
            <a:pPr algn="ctr"/>
            <a:r>
              <a:rPr lang="en-US" sz="2800" b="1" dirty="0" smtClean="0"/>
              <a:t>ENDZONE</a:t>
            </a:r>
            <a:endParaRPr lang="en-US" sz="2800" b="1" dirty="0"/>
          </a:p>
        </p:txBody>
      </p:sp>
    </p:spTree>
    <p:extLst>
      <p:ext uri="{BB962C8B-B14F-4D97-AF65-F5344CB8AC3E}">
        <p14:creationId xmlns:p14="http://schemas.microsoft.com/office/powerpoint/2010/main" val="34999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 Reporting Policy</a:t>
            </a:r>
            <a:endParaRPr lang="en-US" dirty="0"/>
          </a:p>
        </p:txBody>
      </p:sp>
      <p:sp>
        <p:nvSpPr>
          <p:cNvPr id="3" name="Content Placeholder 2"/>
          <p:cNvSpPr>
            <a:spLocks noGrp="1"/>
          </p:cNvSpPr>
          <p:nvPr>
            <p:ph idx="1"/>
          </p:nvPr>
        </p:nvSpPr>
        <p:spPr>
          <a:xfrm>
            <a:off x="315829" y="2125266"/>
            <a:ext cx="5008145" cy="3263504"/>
          </a:xfrm>
        </p:spPr>
        <p:txBody>
          <a:bodyPr>
            <a:normAutofit fontScale="92500"/>
          </a:bodyPr>
          <a:lstStyle/>
          <a:p>
            <a:r>
              <a:rPr lang="en-US" dirty="0" smtClean="0"/>
              <a:t>If you have a sub work your shift, YOU are responsible for reporting who is subbing for you.</a:t>
            </a:r>
          </a:p>
          <a:p>
            <a:r>
              <a:rPr lang="en-US" dirty="0" smtClean="0"/>
              <a:t>Fill out the form online</a:t>
            </a:r>
          </a:p>
          <a:p>
            <a:r>
              <a:rPr lang="en-US" dirty="0" smtClean="0"/>
              <a:t>If you do not fill out the sub form and neither of you show up, YOU will be held accountable for missing the shift</a:t>
            </a:r>
            <a:endParaRPr lang="en-US" dirty="0"/>
          </a:p>
        </p:txBody>
      </p:sp>
    </p:spTree>
    <p:extLst>
      <p:ext uri="{BB962C8B-B14F-4D97-AF65-F5344CB8AC3E}">
        <p14:creationId xmlns:p14="http://schemas.microsoft.com/office/powerpoint/2010/main" val="3220228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3554727"/>
              </p:ext>
            </p:extLst>
          </p:nvPr>
        </p:nvGraphicFramePr>
        <p:xfrm>
          <a:off x="609600" y="228600"/>
          <a:ext cx="7924800" cy="10256566"/>
        </p:xfrm>
        <a:graphic>
          <a:graphicData uri="http://schemas.openxmlformats.org/presentationml/2006/ole">
            <mc:AlternateContent xmlns:mc="http://schemas.openxmlformats.org/markup-compatibility/2006">
              <mc:Choice xmlns:v="urn:schemas-microsoft-com:vml" Requires="v">
                <p:oleObj spid="_x0000_s1038" name="Acrobat Document" r:id="rId3" imgW="5829199" imgH="7543800" progId="AcroExch.Document.DC">
                  <p:embed/>
                </p:oleObj>
              </mc:Choice>
              <mc:Fallback>
                <p:oleObj name="Acrobat Document" r:id="rId3" imgW="5829199" imgH="7543800" progId="AcroExch.Document.DC">
                  <p:embed/>
                  <p:pic>
                    <p:nvPicPr>
                      <p:cNvPr id="0" name=""/>
                      <p:cNvPicPr/>
                      <p:nvPr/>
                    </p:nvPicPr>
                    <p:blipFill>
                      <a:blip r:embed="rId4"/>
                      <a:stretch>
                        <a:fillRect/>
                      </a:stretch>
                    </p:blipFill>
                    <p:spPr>
                      <a:xfrm>
                        <a:off x="609600" y="228600"/>
                        <a:ext cx="7924800" cy="10256566"/>
                      </a:xfrm>
                      <a:prstGeom prst="rect">
                        <a:avLst/>
                      </a:prstGeom>
                    </p:spPr>
                  </p:pic>
                </p:oleObj>
              </mc:Fallback>
            </mc:AlternateContent>
          </a:graphicData>
        </a:graphic>
      </p:graphicFrame>
    </p:spTree>
    <p:extLst>
      <p:ext uri="{BB962C8B-B14F-4D97-AF65-F5344CB8AC3E}">
        <p14:creationId xmlns:p14="http://schemas.microsoft.com/office/powerpoint/2010/main" val="3638751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 During a Work Shift</a:t>
            </a:r>
            <a:endParaRPr lang="en-US" dirty="0"/>
          </a:p>
        </p:txBody>
      </p:sp>
      <p:sp>
        <p:nvSpPr>
          <p:cNvPr id="3" name="Content Placeholder 2"/>
          <p:cNvSpPr>
            <a:spLocks noGrp="1"/>
          </p:cNvSpPr>
          <p:nvPr>
            <p:ph idx="1"/>
          </p:nvPr>
        </p:nvSpPr>
        <p:spPr/>
        <p:txBody>
          <a:bodyPr/>
          <a:lstStyle/>
          <a:p>
            <a:r>
              <a:rPr lang="en-US" dirty="0" smtClean="0"/>
              <a:t>You must email Nathan if you are scheduled to play during a work shift</a:t>
            </a:r>
          </a:p>
          <a:p>
            <a:r>
              <a:rPr lang="en-US" dirty="0" smtClean="0"/>
              <a:t>You do not get paid to play</a:t>
            </a:r>
          </a:p>
          <a:p>
            <a:endParaRPr lang="en-US" dirty="0"/>
          </a:p>
        </p:txBody>
      </p:sp>
    </p:spTree>
    <p:extLst>
      <p:ext uri="{BB962C8B-B14F-4D97-AF65-F5344CB8AC3E}">
        <p14:creationId xmlns:p14="http://schemas.microsoft.com/office/powerpoint/2010/main" val="26743911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Participation in IMs</a:t>
            </a:r>
            <a:endParaRPr lang="en-US" dirty="0"/>
          </a:p>
        </p:txBody>
      </p:sp>
      <p:sp>
        <p:nvSpPr>
          <p:cNvPr id="3" name="Content Placeholder 2"/>
          <p:cNvSpPr>
            <a:spLocks noGrp="1"/>
          </p:cNvSpPr>
          <p:nvPr>
            <p:ph idx="1"/>
          </p:nvPr>
        </p:nvSpPr>
        <p:spPr/>
        <p:txBody>
          <a:bodyPr/>
          <a:lstStyle/>
          <a:p>
            <a:r>
              <a:rPr lang="en-US" dirty="0" smtClean="0"/>
              <a:t>We encourage you to participate in our program!</a:t>
            </a:r>
          </a:p>
          <a:p>
            <a:r>
              <a:rPr lang="en-US" dirty="0" smtClean="0"/>
              <a:t>But there will be zero tolerance for poor sportsmanship from you or your team</a:t>
            </a:r>
            <a:endParaRPr lang="en-US" dirty="0"/>
          </a:p>
        </p:txBody>
      </p:sp>
    </p:spTree>
    <p:extLst>
      <p:ext uri="{BB962C8B-B14F-4D97-AF65-F5344CB8AC3E}">
        <p14:creationId xmlns:p14="http://schemas.microsoft.com/office/powerpoint/2010/main" val="4671666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Intramurals or Cell Phone</a:t>
            </a:r>
            <a:endParaRPr lang="en-US" dirty="0"/>
          </a:p>
        </p:txBody>
      </p:sp>
      <p:sp>
        <p:nvSpPr>
          <p:cNvPr id="3" name="Content Placeholder 2"/>
          <p:cNvSpPr>
            <a:spLocks noGrp="1"/>
          </p:cNvSpPr>
          <p:nvPr>
            <p:ph idx="1"/>
          </p:nvPr>
        </p:nvSpPr>
        <p:spPr/>
        <p:txBody>
          <a:bodyPr/>
          <a:lstStyle/>
          <a:p>
            <a:r>
              <a:rPr lang="en-US" dirty="0" smtClean="0"/>
              <a:t>If you are found to be using your cell phone during a game, you will be asked to leave your shift for the night and will be grounds for immediate termination</a:t>
            </a:r>
          </a:p>
          <a:p>
            <a:r>
              <a:rPr lang="en-US" dirty="0" smtClean="0"/>
              <a:t>Checking your phone during halftime or in between games is fine as long as it does not interfere with checking in players etc.</a:t>
            </a:r>
            <a:endParaRPr lang="en-US" dirty="0"/>
          </a:p>
        </p:txBody>
      </p:sp>
    </p:spTree>
    <p:extLst>
      <p:ext uri="{BB962C8B-B14F-4D97-AF65-F5344CB8AC3E}">
        <p14:creationId xmlns:p14="http://schemas.microsoft.com/office/powerpoint/2010/main" val="38310078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Strike Policy</a:t>
            </a:r>
            <a:endParaRPr lang="en-US" dirty="0"/>
          </a:p>
        </p:txBody>
      </p:sp>
      <p:sp>
        <p:nvSpPr>
          <p:cNvPr id="3" name="Content Placeholder 2"/>
          <p:cNvSpPr>
            <a:spLocks noGrp="1"/>
          </p:cNvSpPr>
          <p:nvPr>
            <p:ph idx="1"/>
          </p:nvPr>
        </p:nvSpPr>
        <p:spPr/>
        <p:txBody>
          <a:bodyPr/>
          <a:lstStyle/>
          <a:p>
            <a:r>
              <a:rPr lang="en-US" dirty="0" smtClean="0"/>
              <a:t>Any combination of 3 disciplinary offenses will result in termination of employment</a:t>
            </a:r>
          </a:p>
          <a:p>
            <a:r>
              <a:rPr lang="en-US" dirty="0" smtClean="0"/>
              <a:t>However, any single offense could ultimately lead to your dismissal</a:t>
            </a:r>
            <a:endParaRPr lang="en-US" dirty="0"/>
          </a:p>
        </p:txBody>
      </p:sp>
    </p:spTree>
    <p:extLst>
      <p:ext uri="{BB962C8B-B14F-4D97-AF65-F5344CB8AC3E}">
        <p14:creationId xmlns:p14="http://schemas.microsoft.com/office/powerpoint/2010/main" val="1583378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Payroll</a:t>
            </a:r>
            <a:endParaRPr lang="en-US" dirty="0"/>
          </a:p>
        </p:txBody>
      </p:sp>
      <p:sp>
        <p:nvSpPr>
          <p:cNvPr id="3" name="Content Placeholder 2"/>
          <p:cNvSpPr>
            <a:spLocks noGrp="1"/>
          </p:cNvSpPr>
          <p:nvPr>
            <p:ph idx="1"/>
          </p:nvPr>
        </p:nvSpPr>
        <p:spPr/>
        <p:txBody>
          <a:bodyPr/>
          <a:lstStyle/>
          <a:p>
            <a:r>
              <a:rPr lang="en-US" dirty="0" smtClean="0"/>
              <a:t>You get paid on the 15</a:t>
            </a:r>
            <a:r>
              <a:rPr lang="en-US" baseline="30000" dirty="0" smtClean="0"/>
              <a:t>th</a:t>
            </a:r>
            <a:r>
              <a:rPr lang="en-US" dirty="0" smtClean="0"/>
              <a:t> and last day of each month</a:t>
            </a:r>
          </a:p>
          <a:p>
            <a:r>
              <a:rPr lang="en-US" dirty="0" smtClean="0"/>
              <a:t>If you work between:</a:t>
            </a:r>
          </a:p>
          <a:p>
            <a:pPr lvl="1"/>
            <a:r>
              <a:rPr lang="en-US" dirty="0" smtClean="0"/>
              <a:t>1-15 of a month: you get paid for that on the last day of the month</a:t>
            </a:r>
          </a:p>
          <a:p>
            <a:pPr lvl="1"/>
            <a:r>
              <a:rPr lang="en-US" dirty="0" smtClean="0"/>
              <a:t>16-last day of month: you get paid for that on the 15</a:t>
            </a:r>
            <a:r>
              <a:rPr lang="en-US" baseline="30000" dirty="0" smtClean="0"/>
              <a:t>th</a:t>
            </a:r>
            <a:r>
              <a:rPr lang="en-US" dirty="0" smtClean="0"/>
              <a:t> of the following month</a:t>
            </a:r>
            <a:endParaRPr lang="en-US" dirty="0"/>
          </a:p>
        </p:txBody>
      </p:sp>
    </p:spTree>
    <p:extLst>
      <p:ext uri="{BB962C8B-B14F-4D97-AF65-F5344CB8AC3E}">
        <p14:creationId xmlns:p14="http://schemas.microsoft.com/office/powerpoint/2010/main" val="2145675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Referee Assessment for Teams</a:t>
            </a:r>
            <a:endParaRPr lang="en-US" dirty="0"/>
          </a:p>
        </p:txBody>
      </p:sp>
    </p:spTree>
    <p:extLst>
      <p:ext uri="{BB962C8B-B14F-4D97-AF65-F5344CB8AC3E}">
        <p14:creationId xmlns:p14="http://schemas.microsoft.com/office/powerpoint/2010/main" val="30265865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7924800" cy="533400"/>
          </a:xfrm>
        </p:spPr>
        <p:txBody>
          <a:bodyPr>
            <a:noAutofit/>
          </a:bodyPr>
          <a:lstStyle/>
          <a:p>
            <a:pPr algn="l"/>
            <a:r>
              <a:rPr lang="en-US" sz="3200" b="1" dirty="0" smtClean="0"/>
              <a:t>Have FUN!</a:t>
            </a:r>
          </a:p>
        </p:txBody>
      </p:sp>
      <p:sp>
        <p:nvSpPr>
          <p:cNvPr id="4" name="TextBox 3"/>
          <p:cNvSpPr txBox="1"/>
          <p:nvPr/>
        </p:nvSpPr>
        <p:spPr>
          <a:xfrm>
            <a:off x="533400" y="2362200"/>
            <a:ext cx="7467600" cy="523220"/>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solidFill>
                  <a:srgbClr val="FF0000"/>
                </a:solidFill>
              </a:rPr>
              <a:t>Have a great flag football season!</a:t>
            </a:r>
            <a:endParaRPr lang="en-US" sz="2800" b="1" dirty="0">
              <a:solidFill>
                <a:srgbClr val="FF0000"/>
              </a:solidFill>
            </a:endParaRPr>
          </a:p>
        </p:txBody>
      </p:sp>
    </p:spTree>
    <p:extLst>
      <p:ext uri="{BB962C8B-B14F-4D97-AF65-F5344CB8AC3E}">
        <p14:creationId xmlns:p14="http://schemas.microsoft.com/office/powerpoint/2010/main" val="17007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Flag Football Field</a:t>
            </a:r>
            <a:endParaRPr lang="en-US" sz="3200" b="1" dirty="0"/>
          </a:p>
        </p:txBody>
      </p:sp>
      <p:sp>
        <p:nvSpPr>
          <p:cNvPr id="5" name="Rectangle 4"/>
          <p:cNvSpPr/>
          <p:nvPr/>
        </p:nvSpPr>
        <p:spPr>
          <a:xfrm>
            <a:off x="685800" y="2743200"/>
            <a:ext cx="7162800" cy="3124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478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866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749394"/>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912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336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77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16681" y="5873594"/>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1" name="TextBox 20"/>
          <p:cNvSpPr txBox="1"/>
          <p:nvPr/>
        </p:nvSpPr>
        <p:spPr>
          <a:xfrm>
            <a:off x="6858000" y="5867400"/>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2" name="TextBox 21"/>
          <p:cNvSpPr txBox="1"/>
          <p:nvPr/>
        </p:nvSpPr>
        <p:spPr>
          <a:xfrm>
            <a:off x="2514600" y="5886085"/>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3" name="TextBox 22"/>
          <p:cNvSpPr txBox="1"/>
          <p:nvPr/>
        </p:nvSpPr>
        <p:spPr>
          <a:xfrm>
            <a:off x="4027579" y="5867400"/>
            <a:ext cx="631641" cy="523220"/>
          </a:xfrm>
          <a:prstGeom prst="rect">
            <a:avLst/>
          </a:prstGeom>
          <a:noFill/>
        </p:spPr>
        <p:txBody>
          <a:bodyPr wrap="square" rtlCol="0">
            <a:spAutoFit/>
          </a:bodyPr>
          <a:lstStyle/>
          <a:p>
            <a:r>
              <a:rPr lang="en-US" sz="2800" b="1" dirty="0" smtClean="0">
                <a:solidFill>
                  <a:srgbClr val="FF0000"/>
                </a:solidFill>
              </a:rPr>
              <a:t>40</a:t>
            </a:r>
            <a:endParaRPr lang="en-US" sz="2800" b="1" dirty="0">
              <a:solidFill>
                <a:srgbClr val="FF0000"/>
              </a:solidFill>
            </a:endParaRPr>
          </a:p>
        </p:txBody>
      </p:sp>
      <p:sp>
        <p:nvSpPr>
          <p:cNvPr id="24" name="TextBox 23"/>
          <p:cNvSpPr txBox="1"/>
          <p:nvPr/>
        </p:nvSpPr>
        <p:spPr>
          <a:xfrm>
            <a:off x="5486400" y="5867400"/>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5" name="TextBox 24"/>
          <p:cNvSpPr txBox="1"/>
          <p:nvPr/>
        </p:nvSpPr>
        <p:spPr>
          <a:xfrm rot="16200000">
            <a:off x="44712" y="403912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26" name="TextBox 25"/>
          <p:cNvSpPr txBox="1"/>
          <p:nvPr/>
        </p:nvSpPr>
        <p:spPr>
          <a:xfrm rot="5400000">
            <a:off x="6510010" y="404988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4" name="TextBox 3"/>
          <p:cNvSpPr txBox="1"/>
          <p:nvPr/>
        </p:nvSpPr>
        <p:spPr>
          <a:xfrm>
            <a:off x="2057399" y="2133600"/>
            <a:ext cx="4572000" cy="400110"/>
          </a:xfrm>
          <a:prstGeom prst="rect">
            <a:avLst/>
          </a:prstGeom>
          <a:noFill/>
        </p:spPr>
        <p:txBody>
          <a:bodyPr wrap="square" rtlCol="0">
            <a:spAutoFit/>
          </a:bodyPr>
          <a:lstStyle/>
          <a:p>
            <a:pPr algn="ctr"/>
            <a:r>
              <a:rPr lang="en-US" sz="2000" b="1" dirty="0" smtClean="0">
                <a:solidFill>
                  <a:srgbClr val="FF0000"/>
                </a:solidFill>
              </a:rPr>
              <a:t>No Kickoffs</a:t>
            </a:r>
            <a:r>
              <a:rPr lang="en-US" sz="2000" b="1" dirty="0" smtClean="0"/>
              <a:t>, Start at the 10 yard line</a:t>
            </a:r>
            <a:endParaRPr lang="en-US" sz="2000" b="1" dirty="0"/>
          </a:p>
        </p:txBody>
      </p:sp>
      <p:cxnSp>
        <p:nvCxnSpPr>
          <p:cNvPr id="13" name="Straight Arrow Connector 12"/>
          <p:cNvCxnSpPr/>
          <p:nvPr/>
        </p:nvCxnSpPr>
        <p:spPr>
          <a:xfrm>
            <a:off x="2133600" y="3505200"/>
            <a:ext cx="0" cy="533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905000" y="2977468"/>
            <a:ext cx="609600" cy="523220"/>
          </a:xfrm>
          <a:prstGeom prst="rect">
            <a:avLst/>
          </a:prstGeom>
          <a:noFill/>
        </p:spPr>
        <p:txBody>
          <a:bodyPr wrap="square" rtlCol="0">
            <a:spAutoFit/>
          </a:bodyPr>
          <a:lstStyle/>
          <a:p>
            <a:r>
              <a:rPr lang="en-US" sz="2800" b="1" dirty="0">
                <a:solidFill>
                  <a:srgbClr val="FF0000"/>
                </a:solidFill>
              </a:rPr>
              <a:t>1</a:t>
            </a:r>
            <a:r>
              <a:rPr lang="en-US" sz="2800" b="1" dirty="0" smtClean="0">
                <a:solidFill>
                  <a:srgbClr val="FF0000"/>
                </a:solidFill>
              </a:rPr>
              <a:t>0</a:t>
            </a:r>
            <a:endParaRPr lang="en-US" sz="2800" b="1" dirty="0">
              <a:solidFill>
                <a:srgbClr val="FF0000"/>
              </a:solidFill>
            </a:endParaRPr>
          </a:p>
        </p:txBody>
      </p:sp>
    </p:spTree>
    <p:extLst>
      <p:ext uri="{BB962C8B-B14F-4D97-AF65-F5344CB8AC3E}">
        <p14:creationId xmlns:p14="http://schemas.microsoft.com/office/powerpoint/2010/main" val="573748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7851648" cy="609600"/>
          </a:xfrm>
        </p:spPr>
        <p:txBody>
          <a:bodyPr anchor="t">
            <a:normAutofit/>
          </a:bodyPr>
          <a:lstStyle/>
          <a:p>
            <a:pPr algn="l"/>
            <a:r>
              <a:rPr lang="en-US" sz="3600" dirty="0" smtClean="0"/>
              <a:t>Flag Football Rules Overview</a:t>
            </a:r>
            <a:endParaRPr lang="en-US" sz="3600" dirty="0"/>
          </a:p>
        </p:txBody>
      </p:sp>
      <p:sp>
        <p:nvSpPr>
          <p:cNvPr id="3" name="Subtitle 2"/>
          <p:cNvSpPr>
            <a:spLocks noGrp="1"/>
          </p:cNvSpPr>
          <p:nvPr>
            <p:ph type="subTitle" idx="1"/>
          </p:nvPr>
        </p:nvSpPr>
        <p:spPr>
          <a:xfrm>
            <a:off x="533400" y="1371600"/>
            <a:ext cx="4114800" cy="533400"/>
          </a:xfrm>
        </p:spPr>
        <p:txBody>
          <a:bodyPr>
            <a:noAutofit/>
          </a:bodyPr>
          <a:lstStyle/>
          <a:p>
            <a:pPr algn="l"/>
            <a:r>
              <a:rPr lang="en-US" sz="3200" b="1" dirty="0" smtClean="0"/>
              <a:t>Flag Football Field</a:t>
            </a:r>
            <a:endParaRPr lang="en-US" sz="3200" b="1" dirty="0"/>
          </a:p>
        </p:txBody>
      </p:sp>
      <p:sp>
        <p:nvSpPr>
          <p:cNvPr id="5" name="Rectangle 4"/>
          <p:cNvSpPr/>
          <p:nvPr/>
        </p:nvSpPr>
        <p:spPr>
          <a:xfrm>
            <a:off x="685800" y="2743200"/>
            <a:ext cx="7162800" cy="31242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4478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0866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194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343400" y="2749394"/>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5791200" y="2743200"/>
            <a:ext cx="0" cy="31242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764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133600" y="4129284"/>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477000" y="4082052"/>
            <a:ext cx="0" cy="34290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16681" y="5873594"/>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1" name="TextBox 20"/>
          <p:cNvSpPr txBox="1"/>
          <p:nvPr/>
        </p:nvSpPr>
        <p:spPr>
          <a:xfrm>
            <a:off x="6858000" y="5867400"/>
            <a:ext cx="457200" cy="523220"/>
          </a:xfrm>
          <a:prstGeom prst="rect">
            <a:avLst/>
          </a:prstGeom>
          <a:noFill/>
        </p:spPr>
        <p:txBody>
          <a:bodyPr wrap="square" rtlCol="0">
            <a:spAutoFit/>
          </a:bodyPr>
          <a:lstStyle/>
          <a:p>
            <a:r>
              <a:rPr lang="en-US" sz="2800" b="1" dirty="0" smtClean="0">
                <a:solidFill>
                  <a:srgbClr val="FF0000"/>
                </a:solidFill>
              </a:rPr>
              <a:t>G</a:t>
            </a:r>
            <a:endParaRPr lang="en-US" sz="2800" b="1" dirty="0">
              <a:solidFill>
                <a:srgbClr val="FF0000"/>
              </a:solidFill>
            </a:endParaRPr>
          </a:p>
        </p:txBody>
      </p:sp>
      <p:sp>
        <p:nvSpPr>
          <p:cNvPr id="22" name="TextBox 21"/>
          <p:cNvSpPr txBox="1"/>
          <p:nvPr/>
        </p:nvSpPr>
        <p:spPr>
          <a:xfrm>
            <a:off x="2514600" y="5886085"/>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3" name="TextBox 22"/>
          <p:cNvSpPr txBox="1"/>
          <p:nvPr/>
        </p:nvSpPr>
        <p:spPr>
          <a:xfrm>
            <a:off x="4027579" y="5867400"/>
            <a:ext cx="631641" cy="523220"/>
          </a:xfrm>
          <a:prstGeom prst="rect">
            <a:avLst/>
          </a:prstGeom>
          <a:noFill/>
        </p:spPr>
        <p:txBody>
          <a:bodyPr wrap="square" rtlCol="0">
            <a:spAutoFit/>
          </a:bodyPr>
          <a:lstStyle/>
          <a:p>
            <a:r>
              <a:rPr lang="en-US" sz="2800" b="1" dirty="0" smtClean="0">
                <a:solidFill>
                  <a:srgbClr val="FF0000"/>
                </a:solidFill>
              </a:rPr>
              <a:t>40</a:t>
            </a:r>
            <a:endParaRPr lang="en-US" sz="2800" b="1" dirty="0">
              <a:solidFill>
                <a:srgbClr val="FF0000"/>
              </a:solidFill>
            </a:endParaRPr>
          </a:p>
        </p:txBody>
      </p:sp>
      <p:sp>
        <p:nvSpPr>
          <p:cNvPr id="24" name="TextBox 23"/>
          <p:cNvSpPr txBox="1"/>
          <p:nvPr/>
        </p:nvSpPr>
        <p:spPr>
          <a:xfrm>
            <a:off x="5486400" y="5867400"/>
            <a:ext cx="609600" cy="523220"/>
          </a:xfrm>
          <a:prstGeom prst="rect">
            <a:avLst/>
          </a:prstGeom>
          <a:noFill/>
        </p:spPr>
        <p:txBody>
          <a:bodyPr wrap="square" rtlCol="0">
            <a:spAutoFit/>
          </a:bodyPr>
          <a:lstStyle/>
          <a:p>
            <a:r>
              <a:rPr lang="en-US" sz="2800" b="1" dirty="0" smtClean="0">
                <a:solidFill>
                  <a:srgbClr val="FF0000"/>
                </a:solidFill>
              </a:rPr>
              <a:t>20</a:t>
            </a:r>
            <a:endParaRPr lang="en-US" sz="2800" b="1" dirty="0">
              <a:solidFill>
                <a:srgbClr val="FF0000"/>
              </a:solidFill>
            </a:endParaRPr>
          </a:p>
        </p:txBody>
      </p:sp>
      <p:sp>
        <p:nvSpPr>
          <p:cNvPr id="25" name="TextBox 24"/>
          <p:cNvSpPr txBox="1"/>
          <p:nvPr/>
        </p:nvSpPr>
        <p:spPr>
          <a:xfrm rot="16200000">
            <a:off x="44712" y="403912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26" name="TextBox 25"/>
          <p:cNvSpPr txBox="1"/>
          <p:nvPr/>
        </p:nvSpPr>
        <p:spPr>
          <a:xfrm rot="5400000">
            <a:off x="6510010" y="4049884"/>
            <a:ext cx="1981200" cy="523220"/>
          </a:xfrm>
          <a:prstGeom prst="rect">
            <a:avLst/>
          </a:prstGeom>
          <a:noFill/>
        </p:spPr>
        <p:txBody>
          <a:bodyPr wrap="square" rtlCol="0">
            <a:spAutoFit/>
          </a:bodyPr>
          <a:lstStyle/>
          <a:p>
            <a:pPr algn="ctr"/>
            <a:r>
              <a:rPr lang="en-US" sz="2800" b="1" dirty="0" smtClean="0"/>
              <a:t>ENDZONE</a:t>
            </a:r>
            <a:endParaRPr lang="en-US" sz="2800" b="1" dirty="0"/>
          </a:p>
        </p:txBody>
      </p:sp>
      <p:sp>
        <p:nvSpPr>
          <p:cNvPr id="4" name="TextBox 3"/>
          <p:cNvSpPr txBox="1"/>
          <p:nvPr/>
        </p:nvSpPr>
        <p:spPr>
          <a:xfrm>
            <a:off x="2069994" y="1981200"/>
            <a:ext cx="4572000" cy="707886"/>
          </a:xfrm>
          <a:prstGeom prst="rect">
            <a:avLst/>
          </a:prstGeom>
          <a:noFill/>
        </p:spPr>
        <p:txBody>
          <a:bodyPr wrap="square" rtlCol="0">
            <a:spAutoFit/>
          </a:bodyPr>
          <a:lstStyle/>
          <a:p>
            <a:pPr algn="ctr"/>
            <a:r>
              <a:rPr lang="en-US" sz="2000" b="1" dirty="0" smtClean="0">
                <a:solidFill>
                  <a:srgbClr val="FF0000"/>
                </a:solidFill>
              </a:rPr>
              <a:t>Teams gain a first down by crossing a “zone line to gain”</a:t>
            </a:r>
            <a:endParaRPr lang="en-US" sz="2000" b="1" dirty="0"/>
          </a:p>
        </p:txBody>
      </p:sp>
      <p:cxnSp>
        <p:nvCxnSpPr>
          <p:cNvPr id="13" name="Straight Arrow Connector 12"/>
          <p:cNvCxnSpPr/>
          <p:nvPr/>
        </p:nvCxnSpPr>
        <p:spPr>
          <a:xfrm>
            <a:off x="2133600" y="3505200"/>
            <a:ext cx="6096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657600" y="4387167"/>
            <a:ext cx="6096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5400" y="5105400"/>
            <a:ext cx="6096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400800" y="5410200"/>
            <a:ext cx="6096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00200" y="3042962"/>
            <a:ext cx="1371600" cy="338554"/>
          </a:xfrm>
          <a:prstGeom prst="rect">
            <a:avLst/>
          </a:prstGeom>
          <a:noFill/>
        </p:spPr>
        <p:txBody>
          <a:bodyPr wrap="square" rtlCol="0">
            <a:spAutoFit/>
          </a:bodyPr>
          <a:lstStyle/>
          <a:p>
            <a:r>
              <a:rPr lang="en-US" sz="1600" b="1" dirty="0" smtClean="0">
                <a:solidFill>
                  <a:srgbClr val="FF0000"/>
                </a:solidFill>
              </a:rPr>
              <a:t>1</a:t>
            </a:r>
            <a:r>
              <a:rPr lang="en-US" sz="1600" b="1" baseline="30000" dirty="0" smtClean="0">
                <a:solidFill>
                  <a:srgbClr val="FF0000"/>
                </a:solidFill>
              </a:rPr>
              <a:t>st</a:t>
            </a:r>
            <a:r>
              <a:rPr lang="en-US" sz="1600" b="1" dirty="0" smtClean="0">
                <a:solidFill>
                  <a:srgbClr val="FF0000"/>
                </a:solidFill>
              </a:rPr>
              <a:t> to the 20</a:t>
            </a:r>
            <a:endParaRPr lang="en-US" sz="1600" b="1" dirty="0">
              <a:solidFill>
                <a:srgbClr val="FF0000"/>
              </a:solidFill>
            </a:endParaRPr>
          </a:p>
        </p:txBody>
      </p:sp>
      <p:sp>
        <p:nvSpPr>
          <p:cNvPr id="31" name="TextBox 30"/>
          <p:cNvSpPr txBox="1"/>
          <p:nvPr/>
        </p:nvSpPr>
        <p:spPr>
          <a:xfrm>
            <a:off x="2895600" y="3953520"/>
            <a:ext cx="1371600" cy="338554"/>
          </a:xfrm>
          <a:prstGeom prst="rect">
            <a:avLst/>
          </a:prstGeom>
          <a:noFill/>
        </p:spPr>
        <p:txBody>
          <a:bodyPr wrap="square" rtlCol="0">
            <a:spAutoFit/>
          </a:bodyPr>
          <a:lstStyle/>
          <a:p>
            <a:r>
              <a:rPr lang="en-US" sz="1600" b="1" dirty="0" smtClean="0">
                <a:solidFill>
                  <a:srgbClr val="FF0000"/>
                </a:solidFill>
              </a:rPr>
              <a:t>1</a:t>
            </a:r>
            <a:r>
              <a:rPr lang="en-US" sz="1600" b="1" baseline="30000" dirty="0" smtClean="0">
                <a:solidFill>
                  <a:srgbClr val="FF0000"/>
                </a:solidFill>
              </a:rPr>
              <a:t>st</a:t>
            </a:r>
            <a:r>
              <a:rPr lang="en-US" sz="1600" b="1" dirty="0" smtClean="0">
                <a:solidFill>
                  <a:srgbClr val="FF0000"/>
                </a:solidFill>
              </a:rPr>
              <a:t> to the 40</a:t>
            </a:r>
            <a:endParaRPr lang="en-US" sz="1600" b="1" dirty="0">
              <a:solidFill>
                <a:srgbClr val="FF0000"/>
              </a:solidFill>
            </a:endParaRPr>
          </a:p>
        </p:txBody>
      </p:sp>
      <p:sp>
        <p:nvSpPr>
          <p:cNvPr id="32" name="TextBox 31"/>
          <p:cNvSpPr txBox="1"/>
          <p:nvPr/>
        </p:nvSpPr>
        <p:spPr>
          <a:xfrm>
            <a:off x="4411413" y="4648200"/>
            <a:ext cx="1371600" cy="338554"/>
          </a:xfrm>
          <a:prstGeom prst="rect">
            <a:avLst/>
          </a:prstGeom>
          <a:noFill/>
        </p:spPr>
        <p:txBody>
          <a:bodyPr wrap="square" rtlCol="0">
            <a:spAutoFit/>
          </a:bodyPr>
          <a:lstStyle/>
          <a:p>
            <a:r>
              <a:rPr lang="en-US" sz="1600" b="1" dirty="0" smtClean="0">
                <a:solidFill>
                  <a:srgbClr val="FF0000"/>
                </a:solidFill>
              </a:rPr>
              <a:t>1</a:t>
            </a:r>
            <a:r>
              <a:rPr lang="en-US" sz="1600" b="1" baseline="30000" dirty="0" smtClean="0">
                <a:solidFill>
                  <a:srgbClr val="FF0000"/>
                </a:solidFill>
              </a:rPr>
              <a:t>st</a:t>
            </a:r>
            <a:r>
              <a:rPr lang="en-US" sz="1600" b="1" dirty="0" smtClean="0">
                <a:solidFill>
                  <a:srgbClr val="FF0000"/>
                </a:solidFill>
              </a:rPr>
              <a:t> to the 20</a:t>
            </a:r>
            <a:endParaRPr lang="en-US" sz="1600" b="1" dirty="0">
              <a:solidFill>
                <a:srgbClr val="FF0000"/>
              </a:solidFill>
            </a:endParaRPr>
          </a:p>
        </p:txBody>
      </p:sp>
      <p:sp>
        <p:nvSpPr>
          <p:cNvPr id="33" name="TextBox 32"/>
          <p:cNvSpPr txBox="1"/>
          <p:nvPr/>
        </p:nvSpPr>
        <p:spPr>
          <a:xfrm>
            <a:off x="5867400" y="4963540"/>
            <a:ext cx="1219200" cy="338554"/>
          </a:xfrm>
          <a:prstGeom prst="rect">
            <a:avLst/>
          </a:prstGeom>
          <a:noFill/>
        </p:spPr>
        <p:txBody>
          <a:bodyPr wrap="square" rtlCol="0">
            <a:spAutoFit/>
          </a:bodyPr>
          <a:lstStyle/>
          <a:p>
            <a:r>
              <a:rPr lang="en-US" sz="1600" b="1" dirty="0" smtClean="0">
                <a:solidFill>
                  <a:srgbClr val="FF0000"/>
                </a:solidFill>
              </a:rPr>
              <a:t>1</a:t>
            </a:r>
            <a:r>
              <a:rPr lang="en-US" sz="1600" b="1" baseline="30000" dirty="0" smtClean="0">
                <a:solidFill>
                  <a:srgbClr val="FF0000"/>
                </a:solidFill>
              </a:rPr>
              <a:t>st</a:t>
            </a:r>
            <a:r>
              <a:rPr lang="en-US" sz="1600" b="1" dirty="0" smtClean="0">
                <a:solidFill>
                  <a:srgbClr val="FF0000"/>
                </a:solidFill>
              </a:rPr>
              <a:t>  &amp; Goal</a:t>
            </a:r>
            <a:endParaRPr lang="en-US" sz="1600" b="1" dirty="0">
              <a:solidFill>
                <a:srgbClr val="FF0000"/>
              </a:solidFill>
            </a:endParaRPr>
          </a:p>
        </p:txBody>
      </p:sp>
    </p:spTree>
    <p:extLst>
      <p:ext uri="{BB962C8B-B14F-4D97-AF65-F5344CB8AC3E}">
        <p14:creationId xmlns:p14="http://schemas.microsoft.com/office/powerpoint/2010/main" val="3132184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
</p:tagLst>
</file>

<file path=ppt/tags/tag10.xml><?xml version="1.0" encoding="utf-8"?>
<p:tagLst xmlns:a="http://schemas.openxmlformats.org/drawingml/2006/main" xmlns:r="http://schemas.openxmlformats.org/officeDocument/2006/relationships" xmlns:p="http://schemas.openxmlformats.org/presentationml/2006/main">
  <p:tag name="TIMING" val="|5.2"/>
</p:tagLst>
</file>

<file path=ppt/tags/tag11.xml><?xml version="1.0" encoding="utf-8"?>
<p:tagLst xmlns:a="http://schemas.openxmlformats.org/drawingml/2006/main" xmlns:r="http://schemas.openxmlformats.org/officeDocument/2006/relationships" xmlns:p="http://schemas.openxmlformats.org/presentationml/2006/main">
  <p:tag name="TIMING" val="|2.1"/>
</p:tagLst>
</file>

<file path=ppt/tags/tag12.xml><?xml version="1.0" encoding="utf-8"?>
<p:tagLst xmlns:a="http://schemas.openxmlformats.org/drawingml/2006/main" xmlns:r="http://schemas.openxmlformats.org/officeDocument/2006/relationships" xmlns:p="http://schemas.openxmlformats.org/presentationml/2006/main">
  <p:tag name="TIMING" val="|3.7"/>
</p:tagLst>
</file>

<file path=ppt/tags/tag13.xml><?xml version="1.0" encoding="utf-8"?>
<p:tagLst xmlns:a="http://schemas.openxmlformats.org/drawingml/2006/main" xmlns:r="http://schemas.openxmlformats.org/officeDocument/2006/relationships" xmlns:p="http://schemas.openxmlformats.org/presentationml/2006/main">
  <p:tag name="TIMING" val="|2.8"/>
</p:tagLst>
</file>

<file path=ppt/tags/tag14.xml><?xml version="1.0" encoding="utf-8"?>
<p:tagLst xmlns:a="http://schemas.openxmlformats.org/drawingml/2006/main" xmlns:r="http://schemas.openxmlformats.org/officeDocument/2006/relationships" xmlns:p="http://schemas.openxmlformats.org/presentationml/2006/main">
  <p:tag name="TIMING" val="|3"/>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1.5"/>
</p:tagLst>
</file>

<file path=ppt/tags/tag17.xml><?xml version="1.0" encoding="utf-8"?>
<p:tagLst xmlns:a="http://schemas.openxmlformats.org/drawingml/2006/main" xmlns:r="http://schemas.openxmlformats.org/officeDocument/2006/relationships" xmlns:p="http://schemas.openxmlformats.org/presentationml/2006/main">
  <p:tag name="TIMING" val="|18.3"/>
</p:tagLst>
</file>

<file path=ppt/tags/tag18.xml><?xml version="1.0" encoding="utf-8"?>
<p:tagLst xmlns:a="http://schemas.openxmlformats.org/drawingml/2006/main" xmlns:r="http://schemas.openxmlformats.org/officeDocument/2006/relationships" xmlns:p="http://schemas.openxmlformats.org/presentationml/2006/main">
  <p:tag name="TIMING" val="|1.4"/>
</p:tagLst>
</file>

<file path=ppt/tags/tag19.xml><?xml version="1.0" encoding="utf-8"?>
<p:tagLst xmlns:a="http://schemas.openxmlformats.org/drawingml/2006/main" xmlns:r="http://schemas.openxmlformats.org/officeDocument/2006/relationships" xmlns:p="http://schemas.openxmlformats.org/presentationml/2006/main">
  <p:tag name="TIMING" val="|3.1"/>
</p:tagLst>
</file>

<file path=ppt/tags/tag2.xml><?xml version="1.0" encoding="utf-8"?>
<p:tagLst xmlns:a="http://schemas.openxmlformats.org/drawingml/2006/main" xmlns:r="http://schemas.openxmlformats.org/officeDocument/2006/relationships" xmlns:p="http://schemas.openxmlformats.org/presentationml/2006/main">
  <p:tag name="TIMING" val="|7.7"/>
</p:tagLst>
</file>

<file path=ppt/tags/tag20.xml><?xml version="1.0" encoding="utf-8"?>
<p:tagLst xmlns:a="http://schemas.openxmlformats.org/drawingml/2006/main" xmlns:r="http://schemas.openxmlformats.org/officeDocument/2006/relationships" xmlns:p="http://schemas.openxmlformats.org/presentationml/2006/main">
  <p:tag name="TIMING" val="|5.6"/>
</p:tagLst>
</file>

<file path=ppt/tags/tag21.xml><?xml version="1.0" encoding="utf-8"?>
<p:tagLst xmlns:a="http://schemas.openxmlformats.org/drawingml/2006/main" xmlns:r="http://schemas.openxmlformats.org/officeDocument/2006/relationships" xmlns:p="http://schemas.openxmlformats.org/presentationml/2006/main">
  <p:tag name="TIMING" val="|1.1"/>
</p:tagLst>
</file>

<file path=ppt/tags/tag22.xml><?xml version="1.0" encoding="utf-8"?>
<p:tagLst xmlns:a="http://schemas.openxmlformats.org/drawingml/2006/main" xmlns:r="http://schemas.openxmlformats.org/officeDocument/2006/relationships" xmlns:p="http://schemas.openxmlformats.org/presentationml/2006/main">
  <p:tag name="TIMING" val="|1.3"/>
</p:tagLst>
</file>

<file path=ppt/tags/tag23.xml><?xml version="1.0" encoding="utf-8"?>
<p:tagLst xmlns:a="http://schemas.openxmlformats.org/drawingml/2006/main" xmlns:r="http://schemas.openxmlformats.org/officeDocument/2006/relationships" xmlns:p="http://schemas.openxmlformats.org/presentationml/2006/main">
  <p:tag name="TIMING" val="|18.1"/>
</p:tagLst>
</file>

<file path=ppt/tags/tag24.xml><?xml version="1.0" encoding="utf-8"?>
<p:tagLst xmlns:a="http://schemas.openxmlformats.org/drawingml/2006/main" xmlns:r="http://schemas.openxmlformats.org/officeDocument/2006/relationships" xmlns:p="http://schemas.openxmlformats.org/presentationml/2006/main">
  <p:tag name="TIMING" val="|1.8"/>
</p:tagLst>
</file>

<file path=ppt/tags/tag25.xml><?xml version="1.0" encoding="utf-8"?>
<p:tagLst xmlns:a="http://schemas.openxmlformats.org/drawingml/2006/main" xmlns:r="http://schemas.openxmlformats.org/officeDocument/2006/relationships" xmlns:p="http://schemas.openxmlformats.org/presentationml/2006/main">
  <p:tag name="TIMING" val="|1.1"/>
</p:tagLst>
</file>

<file path=ppt/tags/tag26.xml><?xml version="1.0" encoding="utf-8"?>
<p:tagLst xmlns:a="http://schemas.openxmlformats.org/drawingml/2006/main" xmlns:r="http://schemas.openxmlformats.org/officeDocument/2006/relationships" xmlns:p="http://schemas.openxmlformats.org/presentationml/2006/main">
  <p:tag name="TIMING" val="|4.3"/>
</p:tagLst>
</file>

<file path=ppt/tags/tag27.xml><?xml version="1.0" encoding="utf-8"?>
<p:tagLst xmlns:a="http://schemas.openxmlformats.org/drawingml/2006/main" xmlns:r="http://schemas.openxmlformats.org/officeDocument/2006/relationships" xmlns:p="http://schemas.openxmlformats.org/presentationml/2006/main">
  <p:tag name="TIMING" val="|3.5"/>
</p:tagLst>
</file>

<file path=ppt/tags/tag28.xml><?xml version="1.0" encoding="utf-8"?>
<p:tagLst xmlns:a="http://schemas.openxmlformats.org/drawingml/2006/main" xmlns:r="http://schemas.openxmlformats.org/officeDocument/2006/relationships" xmlns:p="http://schemas.openxmlformats.org/presentationml/2006/main">
  <p:tag name="TIMING" val="|0.9"/>
</p:tagLst>
</file>

<file path=ppt/tags/tag29.xml><?xml version="1.0" encoding="utf-8"?>
<p:tagLst xmlns:a="http://schemas.openxmlformats.org/drawingml/2006/main" xmlns:r="http://schemas.openxmlformats.org/officeDocument/2006/relationships" xmlns:p="http://schemas.openxmlformats.org/presentationml/2006/main">
  <p:tag name="TIMING" val="|3.3"/>
</p:tagLst>
</file>

<file path=ppt/tags/tag3.xml><?xml version="1.0" encoding="utf-8"?>
<p:tagLst xmlns:a="http://schemas.openxmlformats.org/drawingml/2006/main" xmlns:r="http://schemas.openxmlformats.org/officeDocument/2006/relationships" xmlns:p="http://schemas.openxmlformats.org/presentationml/2006/main">
  <p:tag name="TIMING" val="|6.6|48|0.6"/>
</p:tagLst>
</file>

<file path=ppt/tags/tag30.xml><?xml version="1.0" encoding="utf-8"?>
<p:tagLst xmlns:a="http://schemas.openxmlformats.org/drawingml/2006/main" xmlns:r="http://schemas.openxmlformats.org/officeDocument/2006/relationships" xmlns:p="http://schemas.openxmlformats.org/presentationml/2006/main">
  <p:tag name="TIMING" val="|3.8"/>
</p:tagLst>
</file>

<file path=ppt/tags/tag31.xml><?xml version="1.0" encoding="utf-8"?>
<p:tagLst xmlns:a="http://schemas.openxmlformats.org/drawingml/2006/main" xmlns:r="http://schemas.openxmlformats.org/officeDocument/2006/relationships" xmlns:p="http://schemas.openxmlformats.org/presentationml/2006/main">
  <p:tag name="TIMING" val="|9.7"/>
</p:tagLst>
</file>

<file path=ppt/tags/tag32.xml><?xml version="1.0" encoding="utf-8"?>
<p:tagLst xmlns:a="http://schemas.openxmlformats.org/drawingml/2006/main" xmlns:r="http://schemas.openxmlformats.org/officeDocument/2006/relationships" xmlns:p="http://schemas.openxmlformats.org/presentationml/2006/main">
  <p:tag name="TIMING" val="|1.4"/>
</p:tagLst>
</file>

<file path=ppt/tags/tag33.xml><?xml version="1.0" encoding="utf-8"?>
<p:tagLst xmlns:a="http://schemas.openxmlformats.org/drawingml/2006/main" xmlns:r="http://schemas.openxmlformats.org/officeDocument/2006/relationships" xmlns:p="http://schemas.openxmlformats.org/presentationml/2006/main">
  <p:tag name="TIMING" val="|0.9"/>
</p:tagLst>
</file>

<file path=ppt/tags/tag34.xml><?xml version="1.0" encoding="utf-8"?>
<p:tagLst xmlns:a="http://schemas.openxmlformats.org/drawingml/2006/main" xmlns:r="http://schemas.openxmlformats.org/officeDocument/2006/relationships" xmlns:p="http://schemas.openxmlformats.org/presentationml/2006/main">
  <p:tag name="TIMING" val="|31.2"/>
</p:tagLst>
</file>

<file path=ppt/tags/tag4.xml><?xml version="1.0" encoding="utf-8"?>
<p:tagLst xmlns:a="http://schemas.openxmlformats.org/drawingml/2006/main" xmlns:r="http://schemas.openxmlformats.org/officeDocument/2006/relationships" xmlns:p="http://schemas.openxmlformats.org/presentationml/2006/main">
  <p:tag name="TIMING" val="|4.5"/>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5.5"/>
</p:tagLst>
</file>

<file path=ppt/tags/tag8.xml><?xml version="1.0" encoding="utf-8"?>
<p:tagLst xmlns:a="http://schemas.openxmlformats.org/drawingml/2006/main" xmlns:r="http://schemas.openxmlformats.org/officeDocument/2006/relationships" xmlns:p="http://schemas.openxmlformats.org/presentationml/2006/main">
  <p:tag name="TIMING" val="|4.1"/>
</p:tagLst>
</file>

<file path=ppt/tags/tag9.xml><?xml version="1.0" encoding="utf-8"?>
<p:tagLst xmlns:a="http://schemas.openxmlformats.org/drawingml/2006/main" xmlns:r="http://schemas.openxmlformats.org/officeDocument/2006/relationships" xmlns:p="http://schemas.openxmlformats.org/presentationml/2006/main">
  <p:tag name="TIMING" val="|4.9|1.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26660</TotalTime>
  <Words>2228</Words>
  <Application>Microsoft Office PowerPoint</Application>
  <PresentationFormat>On-screen Show (4:3)</PresentationFormat>
  <Paragraphs>419</Paragraphs>
  <Slides>78</Slides>
  <Notes>0</Notes>
  <HiddenSlides>0</HiddenSlides>
  <MMClips>31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4" baseType="lpstr">
      <vt:lpstr>Arial</vt:lpstr>
      <vt:lpstr>Calibri</vt:lpstr>
      <vt:lpstr>Constantia</vt:lpstr>
      <vt:lpstr>Wingdings 2</vt:lpstr>
      <vt:lpstr>Flow</vt:lpstr>
      <vt:lpstr>Acrobat Document</vt:lpstr>
      <vt:lpstr>Iowa State University Intramural Flag Football Referee Training Information</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PowerPoint Presentation</vt:lpstr>
      <vt:lpstr>Referee Mechanics</vt:lpstr>
      <vt:lpstr>Flag Football Rules Overview</vt:lpstr>
      <vt:lpstr>Referee Positioning</vt:lpstr>
      <vt:lpstr>Referee Keys</vt:lpstr>
      <vt:lpstr>Referee Positioning</vt:lpstr>
      <vt:lpstr>Umpire Positioning</vt:lpstr>
      <vt:lpstr>Umpire Responsibilities</vt:lpstr>
      <vt:lpstr>Linejudge Positioning</vt:lpstr>
      <vt:lpstr>Linejudge Responsibilities</vt:lpstr>
      <vt:lpstr>Flag Football Rules Overview</vt:lpstr>
      <vt:lpstr>Flag Football Rules Overview</vt:lpstr>
      <vt:lpstr>Backjudge Positioning</vt:lpstr>
      <vt:lpstr>Backjudge Responsibilities</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Flag Football Rules Overview</vt:lpstr>
      <vt:lpstr>Positioning on Punts</vt:lpstr>
      <vt:lpstr>Flag Football Rules Overview</vt:lpstr>
      <vt:lpstr>Flag Football Rules Overview</vt:lpstr>
      <vt:lpstr>Flag Football Rules Overview</vt:lpstr>
      <vt:lpstr>Flag Football Rules Overview</vt:lpstr>
      <vt:lpstr>Flag Football Rules Overview</vt:lpstr>
      <vt:lpstr>Penalty Enforcements</vt:lpstr>
      <vt:lpstr>Arriving/Checking In</vt:lpstr>
      <vt:lpstr>Payroll - Workday</vt:lpstr>
      <vt:lpstr>Checking In Players</vt:lpstr>
      <vt:lpstr>Scorecard Items</vt:lpstr>
      <vt:lpstr>Running Scoreboards</vt:lpstr>
      <vt:lpstr>Sub Reporting Policy</vt:lpstr>
      <vt:lpstr>PowerPoint Presentation</vt:lpstr>
      <vt:lpstr>Play During a Work Shift</vt:lpstr>
      <vt:lpstr>Your Participation in IMs</vt:lpstr>
      <vt:lpstr>Intramurals or Cell Phone</vt:lpstr>
      <vt:lpstr>3 Strike Policy</vt:lpstr>
      <vt:lpstr>University Payroll</vt:lpstr>
      <vt:lpstr>Referee Assessment for Teams</vt:lpstr>
      <vt:lpstr>Flag Football Rules Overview</vt:lpstr>
    </vt:vector>
  </TitlesOfParts>
  <Company>Iowa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Flag Football Rules Overview</dc:title>
  <dc:creator>ndpick</dc:creator>
  <cp:lastModifiedBy>Pick, Nathan D [REC S]</cp:lastModifiedBy>
  <cp:revision>102</cp:revision>
  <dcterms:created xsi:type="dcterms:W3CDTF">2015-07-13T19:49:02Z</dcterms:created>
  <dcterms:modified xsi:type="dcterms:W3CDTF">2019-09-11T22:17:59Z</dcterms:modified>
</cp:coreProperties>
</file>