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1" r:id="rId3"/>
    <p:sldId id="258" r:id="rId4"/>
    <p:sldId id="265" r:id="rId5"/>
    <p:sldId id="262" r:id="rId6"/>
    <p:sldId id="263" r:id="rId7"/>
    <p:sldId id="264" r:id="rId8"/>
    <p:sldId id="266" r:id="rId9"/>
    <p:sldId id="267" r:id="rId10"/>
    <p:sldId id="268" r:id="rId11"/>
    <p:sldId id="274" r:id="rId12"/>
    <p:sldId id="276" r:id="rId13"/>
    <p:sldId id="270" r:id="rId14"/>
    <p:sldId id="271" r:id="rId15"/>
    <p:sldId id="272" r:id="rId16"/>
    <p:sldId id="273" r:id="rId17"/>
    <p:sldId id="280"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2192000" cy="1828800"/>
          </a:xfrm>
          <a:prstGeom prst="rect">
            <a:avLst/>
          </a:prstGeom>
          <a:solidFill>
            <a:srgbClr val="CE1126"/>
          </a:solidFill>
          <a:ln w="9525">
            <a:noFill/>
            <a:miter lim="800000"/>
            <a:headEnd/>
            <a:tailEnd/>
          </a:ln>
          <a:effectLst/>
        </p:spPr>
        <p:txBody>
          <a:bodyPr wrap="none" anchor="ctr">
            <a:prstTxWarp prst="textNoShape">
              <a:avLst/>
            </a:prstTxWarp>
          </a:bodyPr>
          <a:lstStyle/>
          <a:p>
            <a:endParaRPr lang="en-US" sz="1800"/>
          </a:p>
        </p:txBody>
      </p:sp>
      <p:sp>
        <p:nvSpPr>
          <p:cNvPr id="3076" name="Rectangle 4"/>
          <p:cNvSpPr>
            <a:spLocks noGrp="1" noChangeArrowheads="1"/>
          </p:cNvSpPr>
          <p:nvPr>
            <p:ph type="ctrTitle"/>
          </p:nvPr>
        </p:nvSpPr>
        <p:spPr>
          <a:xfrm>
            <a:off x="711200" y="2514600"/>
            <a:ext cx="8839200" cy="1066800"/>
          </a:xfrm>
        </p:spPr>
        <p:txBody>
          <a:bodyPr anchor="b"/>
          <a:lstStyle>
            <a:lvl1pPr>
              <a:defRPr>
                <a:solidFill>
                  <a:srgbClr val="F2BF49"/>
                </a:solidFill>
              </a:defRPr>
            </a:lvl1pPr>
          </a:lstStyle>
          <a:p>
            <a:r>
              <a:rPr lang="en-US" smtClean="0"/>
              <a:t>Click to edit Master title style</a:t>
            </a:r>
            <a:endParaRPr lang="en-US"/>
          </a:p>
        </p:txBody>
      </p:sp>
      <p:sp>
        <p:nvSpPr>
          <p:cNvPr id="3077" name="Rectangle 5"/>
          <p:cNvSpPr>
            <a:spLocks noGrp="1" noChangeArrowheads="1"/>
          </p:cNvSpPr>
          <p:nvPr>
            <p:ph type="subTitle" idx="1"/>
          </p:nvPr>
        </p:nvSpPr>
        <p:spPr>
          <a:xfrm>
            <a:off x="711200" y="3581400"/>
            <a:ext cx="8331200" cy="1752600"/>
          </a:xfrm>
        </p:spPr>
        <p:txBody>
          <a:bodyPr/>
          <a:lstStyle>
            <a:lvl1pPr marL="0" indent="0">
              <a:buFont typeface="Times" charset="0"/>
              <a:buNone/>
              <a:defRPr sz="2400"/>
            </a:lvl1pPr>
          </a:lstStyle>
          <a:p>
            <a:r>
              <a:rPr lang="en-US" smtClean="0"/>
              <a:t>Click to edit Master subtitle style</a:t>
            </a:r>
            <a:endParaRPr lang="en-US"/>
          </a:p>
        </p:txBody>
      </p:sp>
      <p:sp>
        <p:nvSpPr>
          <p:cNvPr id="3078" name="Text Box 6"/>
          <p:cNvSpPr txBox="1">
            <a:spLocks noChangeArrowheads="1"/>
          </p:cNvSpPr>
          <p:nvPr/>
        </p:nvSpPr>
        <p:spPr bwMode="auto">
          <a:xfrm>
            <a:off x="283634"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3079" name="Text Box 7"/>
          <p:cNvSpPr txBox="1">
            <a:spLocks noChangeArrowheads="1"/>
          </p:cNvSpPr>
          <p:nvPr/>
        </p:nvSpPr>
        <p:spPr bwMode="auto">
          <a:xfrm>
            <a:off x="624418" y="1295400"/>
            <a:ext cx="2018501" cy="338554"/>
          </a:xfrm>
          <a:prstGeom prst="rect">
            <a:avLst/>
          </a:prstGeom>
          <a:noFill/>
          <a:ln w="9525">
            <a:noFill/>
            <a:miter lim="800000"/>
            <a:headEnd/>
            <a:tailEnd/>
          </a:ln>
          <a:effectLst/>
        </p:spPr>
        <p:txBody>
          <a:bodyPr wrap="none">
            <a:prstTxWarp prst="textNoShape">
              <a:avLst/>
            </a:prstTxWarp>
            <a:spAutoFit/>
          </a:bodyPr>
          <a:lstStyle/>
          <a:p>
            <a:r>
              <a:rPr lang="en-US" sz="1600" dirty="0" smtClean="0">
                <a:solidFill>
                  <a:schemeClr val="bg1"/>
                </a:solidFill>
                <a:latin typeface="Univers 65 Bold" charset="0"/>
              </a:rPr>
              <a:t>Recreation Services</a:t>
            </a:r>
            <a:endParaRPr lang="en-US" sz="1600" dirty="0">
              <a:solidFill>
                <a:schemeClr val="bg1"/>
              </a:solidFill>
              <a:latin typeface="Univers 65 Bold" charset="0"/>
            </a:endParaRPr>
          </a:p>
        </p:txBody>
      </p:sp>
      <p:pic>
        <p:nvPicPr>
          <p:cNvPr id="10" name="Picture 11" descr="ISU LEFT white.eps"/>
          <p:cNvPicPr>
            <a:picLocks noChangeAspect="1"/>
          </p:cNvPicPr>
          <p:nvPr/>
        </p:nvPicPr>
        <p:blipFill>
          <a:blip r:embed="rId2"/>
          <a:srcRect b="38235"/>
          <a:stretch>
            <a:fillRect/>
          </a:stretch>
        </p:blipFill>
        <p:spPr bwMode="auto">
          <a:xfrm>
            <a:off x="711200" y="830264"/>
            <a:ext cx="6299200" cy="388937"/>
          </a:xfrm>
          <a:prstGeom prst="rect">
            <a:avLst/>
          </a:prstGeom>
          <a:noFill/>
          <a:ln w="9525">
            <a:noFill/>
            <a:miter lim="800000"/>
            <a:headEnd/>
            <a:tailEnd/>
          </a:ln>
        </p:spPr>
      </p:pic>
    </p:spTree>
    <p:extLst>
      <p:ext uri="{BB962C8B-B14F-4D97-AF65-F5344CB8AC3E}">
        <p14:creationId xmlns:p14="http://schemas.microsoft.com/office/powerpoint/2010/main" val="168192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1709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0600" y="152400"/>
            <a:ext cx="26670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77978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164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250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5294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066800"/>
            <a:ext cx="4978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99200" y="1066800"/>
            <a:ext cx="4978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895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898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3994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75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4889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0268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12192000" cy="762000"/>
          </a:xfrm>
          <a:prstGeom prst="rect">
            <a:avLst/>
          </a:prstGeom>
          <a:solidFill>
            <a:srgbClr val="CE1126"/>
          </a:solidFill>
          <a:ln w="9525">
            <a:noFill/>
            <a:miter lim="800000"/>
            <a:headEnd/>
            <a:tailEnd/>
          </a:ln>
          <a:effectLst/>
        </p:spPr>
        <p:txBody>
          <a:bodyPr wrap="none" anchor="ctr">
            <a:prstTxWarp prst="textNoShape">
              <a:avLst/>
            </a:prstTxWarp>
          </a:bodyPr>
          <a:lstStyle/>
          <a:p>
            <a:endParaRPr lang="en-US" sz="1800"/>
          </a:p>
        </p:txBody>
      </p:sp>
      <p:sp>
        <p:nvSpPr>
          <p:cNvPr id="1026" name="Rectangle 2"/>
          <p:cNvSpPr>
            <a:spLocks noGrp="1" noChangeArrowheads="1"/>
          </p:cNvSpPr>
          <p:nvPr>
            <p:ph type="title"/>
          </p:nvPr>
        </p:nvSpPr>
        <p:spPr bwMode="auto">
          <a:xfrm>
            <a:off x="609600" y="1524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1117600" y="1066800"/>
            <a:ext cx="1016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5" name="Text Box 11"/>
          <p:cNvSpPr txBox="1">
            <a:spLocks noChangeArrowheads="1"/>
          </p:cNvSpPr>
          <p:nvPr/>
        </p:nvSpPr>
        <p:spPr bwMode="auto">
          <a:xfrm>
            <a:off x="283634"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1036" name="Text Box 12"/>
          <p:cNvSpPr txBox="1">
            <a:spLocks noChangeArrowheads="1"/>
          </p:cNvSpPr>
          <p:nvPr/>
        </p:nvSpPr>
        <p:spPr bwMode="auto">
          <a:xfrm>
            <a:off x="9786151" y="6324600"/>
            <a:ext cx="2018501" cy="338554"/>
          </a:xfrm>
          <a:prstGeom prst="rect">
            <a:avLst/>
          </a:prstGeom>
          <a:noFill/>
          <a:ln w="9525">
            <a:noFill/>
            <a:miter lim="800000"/>
            <a:headEnd/>
            <a:tailEnd/>
          </a:ln>
          <a:effectLst/>
        </p:spPr>
        <p:txBody>
          <a:bodyPr wrap="none">
            <a:prstTxWarp prst="textNoShape">
              <a:avLst/>
            </a:prstTxWarp>
            <a:spAutoFit/>
          </a:bodyPr>
          <a:lstStyle/>
          <a:p>
            <a:pPr algn="r"/>
            <a:r>
              <a:rPr lang="en-US" sz="1600" dirty="0" smtClean="0">
                <a:solidFill>
                  <a:schemeClr val="bg1"/>
                </a:solidFill>
                <a:latin typeface="Univers 65 Bold" charset="0"/>
              </a:rPr>
              <a:t>Recreation Services</a:t>
            </a:r>
            <a:endParaRPr lang="en-US" sz="1600" dirty="0">
              <a:solidFill>
                <a:schemeClr val="bg1"/>
              </a:solidFill>
              <a:latin typeface="Univers 65 Bold" charset="0"/>
            </a:endParaRPr>
          </a:p>
        </p:txBody>
      </p:sp>
      <p:pic>
        <p:nvPicPr>
          <p:cNvPr id="9" name="Picture 11" descr="ISU LEFT white.eps"/>
          <p:cNvPicPr>
            <a:picLocks noChangeAspect="1"/>
          </p:cNvPicPr>
          <p:nvPr/>
        </p:nvPicPr>
        <p:blipFill>
          <a:blip r:embed="rId13"/>
          <a:srcRect b="38235"/>
          <a:stretch>
            <a:fillRect/>
          </a:stretch>
        </p:blipFill>
        <p:spPr bwMode="auto">
          <a:xfrm>
            <a:off x="711200" y="6365928"/>
            <a:ext cx="4267200" cy="263473"/>
          </a:xfrm>
          <a:prstGeom prst="rect">
            <a:avLst/>
          </a:prstGeom>
          <a:noFill/>
          <a:ln w="9525">
            <a:noFill/>
            <a:miter lim="800000"/>
            <a:headEnd/>
            <a:tailEnd/>
          </a:ln>
        </p:spPr>
      </p:pic>
    </p:spTree>
    <p:extLst>
      <p:ext uri="{BB962C8B-B14F-4D97-AF65-F5344CB8AC3E}">
        <p14:creationId xmlns:p14="http://schemas.microsoft.com/office/powerpoint/2010/main" val="114399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500">
          <a:solidFill>
            <a:srgbClr val="CE1126"/>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200" algn="l" rtl="0" eaLnBrk="1" fontAlgn="base" hangingPunct="1">
        <a:spcBef>
          <a:spcPct val="0"/>
        </a:spcBef>
        <a:spcAft>
          <a:spcPct val="0"/>
        </a:spcAft>
        <a:defRPr sz="3500">
          <a:solidFill>
            <a:srgbClr val="CE1126"/>
          </a:solidFill>
          <a:latin typeface="Univers 67 CondensedBold" charset="0"/>
        </a:defRPr>
      </a:lvl6pPr>
      <a:lvl7pPr marL="914400" algn="l" rtl="0" eaLnBrk="1" fontAlgn="base" hangingPunct="1">
        <a:spcBef>
          <a:spcPct val="0"/>
        </a:spcBef>
        <a:spcAft>
          <a:spcPct val="0"/>
        </a:spcAft>
        <a:defRPr sz="3500">
          <a:solidFill>
            <a:srgbClr val="CE1126"/>
          </a:solidFill>
          <a:latin typeface="Univers 67 CondensedBold" charset="0"/>
        </a:defRPr>
      </a:lvl7pPr>
      <a:lvl8pPr marL="1371600" algn="l" rtl="0" eaLnBrk="1" fontAlgn="base" hangingPunct="1">
        <a:spcBef>
          <a:spcPct val="0"/>
        </a:spcBef>
        <a:spcAft>
          <a:spcPct val="0"/>
        </a:spcAft>
        <a:defRPr sz="3500">
          <a:solidFill>
            <a:srgbClr val="CE1126"/>
          </a:solidFill>
          <a:latin typeface="Univers 67 CondensedBold" charset="0"/>
        </a:defRPr>
      </a:lvl8pPr>
      <a:lvl9pPr marL="1828800" algn="l" rtl="0" eaLnBrk="1" fontAlgn="base" hangingPunct="1">
        <a:spcBef>
          <a:spcPct val="0"/>
        </a:spcBef>
        <a:spcAft>
          <a:spcPct val="0"/>
        </a:spcAft>
        <a:defRPr sz="3500">
          <a:solidFill>
            <a:srgbClr val="CE1126"/>
          </a:solidFill>
          <a:latin typeface="Univers 67 CondensedBold" charset="0"/>
        </a:defRPr>
      </a:lvl9pPr>
    </p:titleStyle>
    <p:bodyStyle>
      <a:lvl1pPr marL="342900" indent="-3429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mn-ea"/>
          <a:cs typeface="+mn-cs"/>
        </a:defRPr>
      </a:lvl1pPr>
      <a:lvl2pPr marL="742950" indent="-28575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2pPr>
      <a:lvl3pPr marL="11430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3pPr>
      <a:lvl4pPr marL="16002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4pPr>
      <a:lvl5pPr marL="20574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5pPr>
      <a:lvl6pPr marL="25146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Intramural Softball (2 Pitch)</a:t>
            </a:r>
            <a:endParaRPr lang="en-US" dirty="0"/>
          </a:p>
        </p:txBody>
      </p:sp>
      <p:sp>
        <p:nvSpPr>
          <p:cNvPr id="3" name="Subtitle 2"/>
          <p:cNvSpPr>
            <a:spLocks noGrp="1"/>
          </p:cNvSpPr>
          <p:nvPr>
            <p:ph type="subTitle" idx="1"/>
          </p:nvPr>
        </p:nvSpPr>
        <p:spPr/>
        <p:txBody>
          <a:bodyPr/>
          <a:lstStyle/>
          <a:p>
            <a:r>
              <a:rPr lang="en-US" dirty="0" smtClean="0"/>
              <a:t>Training, Notes, &amp; Information</a:t>
            </a:r>
            <a:endParaRPr lang="en-US" dirty="0"/>
          </a:p>
        </p:txBody>
      </p:sp>
    </p:spTree>
    <p:extLst>
      <p:ext uri="{BB962C8B-B14F-4D97-AF65-F5344CB8AC3E}">
        <p14:creationId xmlns:p14="http://schemas.microsoft.com/office/powerpoint/2010/main" val="3268961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 Game</a:t>
            </a:r>
            <a:endParaRPr lang="en-US" dirty="0"/>
          </a:p>
        </p:txBody>
      </p:sp>
      <p:sp>
        <p:nvSpPr>
          <p:cNvPr id="3" name="Content Placeholder 2"/>
          <p:cNvSpPr>
            <a:spLocks noGrp="1"/>
          </p:cNvSpPr>
          <p:nvPr>
            <p:ph idx="1"/>
          </p:nvPr>
        </p:nvSpPr>
        <p:spPr/>
        <p:txBody>
          <a:bodyPr/>
          <a:lstStyle/>
          <a:p>
            <a:r>
              <a:rPr lang="en-US" dirty="0" smtClean="0"/>
              <a:t>“International Rule” in effect</a:t>
            </a:r>
          </a:p>
          <a:p>
            <a:r>
              <a:rPr lang="en-US" dirty="0" smtClean="0"/>
              <a:t>Each team will start with a runner on 2</a:t>
            </a:r>
            <a:r>
              <a:rPr lang="en-US" baseline="30000" dirty="0" smtClean="0"/>
              <a:t>nd</a:t>
            </a:r>
            <a:r>
              <a:rPr lang="en-US" dirty="0" smtClean="0"/>
              <a:t> base</a:t>
            </a:r>
          </a:p>
          <a:p>
            <a:pPr lvl="1"/>
            <a:r>
              <a:rPr lang="en-US" dirty="0" smtClean="0"/>
              <a:t>This is the last batter to make an out the previous inning</a:t>
            </a:r>
            <a:endParaRPr lang="en-US" dirty="0"/>
          </a:p>
        </p:txBody>
      </p:sp>
    </p:spTree>
    <p:extLst>
      <p:ext uri="{BB962C8B-B14F-4D97-AF65-F5344CB8AC3E}">
        <p14:creationId xmlns:p14="http://schemas.microsoft.com/office/powerpoint/2010/main" val="187998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Umpire Mechanics</a:t>
            </a:r>
            <a:endParaRPr lang="en-US" dirty="0"/>
          </a:p>
        </p:txBody>
      </p:sp>
      <p:sp>
        <p:nvSpPr>
          <p:cNvPr id="3" name="Content Placeholder 2"/>
          <p:cNvSpPr>
            <a:spLocks noGrp="1"/>
          </p:cNvSpPr>
          <p:nvPr>
            <p:ph idx="1"/>
          </p:nvPr>
        </p:nvSpPr>
        <p:spPr/>
        <p:txBody>
          <a:bodyPr/>
          <a:lstStyle/>
          <a:p>
            <a:r>
              <a:rPr lang="en-US" dirty="0" smtClean="0"/>
              <a:t>Signals are IMPORTANT</a:t>
            </a:r>
          </a:p>
          <a:p>
            <a:pPr lvl="1"/>
            <a:r>
              <a:rPr lang="en-US" dirty="0" smtClean="0"/>
              <a:t>“Out” = closed fist</a:t>
            </a:r>
          </a:p>
          <a:p>
            <a:pPr lvl="1"/>
            <a:r>
              <a:rPr lang="en-US" dirty="0" smtClean="0"/>
              <a:t>“Safe” = arms straight out</a:t>
            </a:r>
          </a:p>
          <a:p>
            <a:r>
              <a:rPr lang="en-US" dirty="0" smtClean="0"/>
              <a:t>Use your voice</a:t>
            </a:r>
          </a:p>
          <a:p>
            <a:pPr lvl="1"/>
            <a:r>
              <a:rPr lang="en-US" dirty="0" smtClean="0"/>
              <a:t>Say “out” or “safe”</a:t>
            </a:r>
            <a:endParaRPr lang="en-US" dirty="0"/>
          </a:p>
          <a:p>
            <a:r>
              <a:rPr lang="en-US" dirty="0" smtClean="0"/>
              <a:t>Close Plays: SELL your call</a:t>
            </a:r>
          </a:p>
          <a:p>
            <a:pPr lvl="1"/>
            <a:r>
              <a:rPr lang="en-US" dirty="0" smtClean="0"/>
              <a:t>Be assertive</a:t>
            </a:r>
          </a:p>
          <a:p>
            <a:r>
              <a:rPr lang="en-US" dirty="0" smtClean="0"/>
              <a:t>Pulled foot &amp; swipe tags</a:t>
            </a:r>
          </a:p>
        </p:txBody>
      </p:sp>
    </p:spTree>
    <p:extLst>
      <p:ext uri="{BB962C8B-B14F-4D97-AF65-F5344CB8AC3E}">
        <p14:creationId xmlns:p14="http://schemas.microsoft.com/office/powerpoint/2010/main" val="4054778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Fair/Foul</a:t>
            </a:r>
            <a:endParaRPr lang="en-US" dirty="0"/>
          </a:p>
        </p:txBody>
      </p:sp>
      <p:sp>
        <p:nvSpPr>
          <p:cNvPr id="3" name="Content Placeholder 2"/>
          <p:cNvSpPr>
            <a:spLocks noGrp="1"/>
          </p:cNvSpPr>
          <p:nvPr>
            <p:ph idx="1"/>
          </p:nvPr>
        </p:nvSpPr>
        <p:spPr>
          <a:xfrm>
            <a:off x="1117600" y="1066800"/>
            <a:ext cx="7596742" cy="4114800"/>
          </a:xfrm>
        </p:spPr>
        <p:txBody>
          <a:bodyPr/>
          <a:lstStyle/>
          <a:p>
            <a:r>
              <a:rPr lang="en-US" dirty="0" smtClean="0"/>
              <a:t>If the ball bounces over 1</a:t>
            </a:r>
            <a:r>
              <a:rPr lang="en-US" baseline="30000" dirty="0" smtClean="0"/>
              <a:t>st</a:t>
            </a:r>
            <a:r>
              <a:rPr lang="en-US" dirty="0" smtClean="0"/>
              <a:t>/3</a:t>
            </a:r>
            <a:r>
              <a:rPr lang="en-US" baseline="30000" dirty="0" smtClean="0"/>
              <a:t>rd</a:t>
            </a:r>
            <a:r>
              <a:rPr lang="en-US" dirty="0" smtClean="0"/>
              <a:t> base, it is FAIR</a:t>
            </a:r>
          </a:p>
          <a:p>
            <a:r>
              <a:rPr lang="en-US" dirty="0" smtClean="0"/>
              <a:t>If it’s to the outside of the base, it’s FOUL</a:t>
            </a:r>
          </a:p>
          <a:p>
            <a:r>
              <a:rPr lang="en-US" dirty="0" smtClean="0"/>
              <a:t>Fair Ball: ONLY signal</a:t>
            </a:r>
          </a:p>
          <a:p>
            <a:r>
              <a:rPr lang="en-US" dirty="0" smtClean="0"/>
              <a:t>Foul Ball: Yell Foul LOUD</a:t>
            </a:r>
          </a:p>
          <a:p>
            <a:pPr lvl="1"/>
            <a:r>
              <a:rPr lang="en-US" dirty="0" smtClean="0"/>
              <a:t>Point or throw hands up</a:t>
            </a:r>
            <a:endParaRPr lang="en-US" dirty="0"/>
          </a:p>
        </p:txBody>
      </p:sp>
      <p:pic>
        <p:nvPicPr>
          <p:cNvPr id="5" name="Picture 2" descr="Image result for softball fiel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209800"/>
            <a:ext cx="6131606" cy="3795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687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Umpire Positioning</a:t>
            </a:r>
            <a:endParaRPr lang="en-US" dirty="0"/>
          </a:p>
        </p:txBody>
      </p:sp>
      <p:pic>
        <p:nvPicPr>
          <p:cNvPr id="1026" name="Picture 2" descr="Image result for softball fiel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537" y="1409783"/>
            <a:ext cx="7589085" cy="4698007"/>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bwMode="auto">
          <a:xfrm>
            <a:off x="4695825" y="5141494"/>
            <a:ext cx="407570" cy="344905"/>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Oval 5"/>
          <p:cNvSpPr/>
          <p:nvPr/>
        </p:nvSpPr>
        <p:spPr bwMode="auto">
          <a:xfrm>
            <a:off x="6248400" y="2484019"/>
            <a:ext cx="407570" cy="344905"/>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3660693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Plate Umpire Responsibilities</a:t>
            </a:r>
            <a:endParaRPr lang="en-US" dirty="0"/>
          </a:p>
        </p:txBody>
      </p:sp>
      <p:pic>
        <p:nvPicPr>
          <p:cNvPr id="1026" name="Picture 2" descr="Image result for softball fiel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062" y="1362158"/>
            <a:ext cx="7589085" cy="4698007"/>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bwMode="auto">
          <a:xfrm>
            <a:off x="7753350" y="5093869"/>
            <a:ext cx="407570" cy="344905"/>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Oval 5"/>
          <p:cNvSpPr/>
          <p:nvPr/>
        </p:nvSpPr>
        <p:spPr bwMode="auto">
          <a:xfrm>
            <a:off x="9305925" y="2436394"/>
            <a:ext cx="407570" cy="344905"/>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3" name="TextBox 2"/>
          <p:cNvSpPr txBox="1"/>
          <p:nvPr/>
        </p:nvSpPr>
        <p:spPr>
          <a:xfrm>
            <a:off x="327650" y="3295833"/>
            <a:ext cx="5035069"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Make sure the pitch is above 6 feet</a:t>
            </a:r>
          </a:p>
          <a:p>
            <a:pPr marL="285750" indent="-285750">
              <a:buFont typeface="Arial" panose="020B0604020202020204" pitchFamily="34" charset="0"/>
              <a:buChar char="•"/>
            </a:pPr>
            <a:r>
              <a:rPr lang="en-US" sz="2800" dirty="0" smtClean="0"/>
              <a:t>Fair/Foul balls</a:t>
            </a:r>
          </a:p>
          <a:p>
            <a:pPr marL="285750" indent="-285750">
              <a:buFont typeface="Arial" panose="020B0604020202020204" pitchFamily="34" charset="0"/>
              <a:buChar char="•"/>
            </a:pPr>
            <a:r>
              <a:rPr lang="en-US" sz="2800" dirty="0" smtClean="0"/>
              <a:t>Base Responsibilities</a:t>
            </a:r>
          </a:p>
          <a:p>
            <a:pPr marL="742950" lvl="1" indent="-285750">
              <a:buFont typeface="Arial" panose="020B0604020202020204" pitchFamily="34" charset="0"/>
              <a:buChar char="•"/>
            </a:pPr>
            <a:r>
              <a:rPr lang="en-US" sz="2800" dirty="0" smtClean="0"/>
              <a:t>Home Plate</a:t>
            </a:r>
          </a:p>
          <a:p>
            <a:pPr marL="742950" lvl="1" indent="-285750">
              <a:buFont typeface="Arial" panose="020B0604020202020204" pitchFamily="34" charset="0"/>
              <a:buChar char="•"/>
            </a:pPr>
            <a:r>
              <a:rPr lang="en-US" sz="2800" dirty="0" smtClean="0"/>
              <a:t>3</a:t>
            </a:r>
            <a:r>
              <a:rPr lang="en-US" sz="2800" baseline="30000" dirty="0" smtClean="0"/>
              <a:t>rd</a:t>
            </a:r>
            <a:r>
              <a:rPr lang="en-US" sz="2800" dirty="0" smtClean="0"/>
              <a:t> Base</a:t>
            </a:r>
            <a:endParaRPr lang="en-US" sz="2800" dirty="0"/>
          </a:p>
        </p:txBody>
      </p:sp>
      <p:sp>
        <p:nvSpPr>
          <p:cNvPr id="5" name="Isosceles Triangle 4"/>
          <p:cNvSpPr/>
          <p:nvPr/>
        </p:nvSpPr>
        <p:spPr bwMode="auto">
          <a:xfrm rot="9861578">
            <a:off x="6812642" y="3621805"/>
            <a:ext cx="352425" cy="72322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8" name="Isosceles Triangle 7"/>
          <p:cNvSpPr/>
          <p:nvPr/>
        </p:nvSpPr>
        <p:spPr bwMode="auto">
          <a:xfrm rot="17427752">
            <a:off x="7405483" y="4210799"/>
            <a:ext cx="352425" cy="847725"/>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341409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6 4.07407E-6 L 4.16667E-6 4.07407E-6 C -0.00156 -0.00324 -0.00299 -0.00694 -0.00469 -0.00972 C -0.00534 -0.01088 -0.00638 -0.01042 -0.00703 -0.01111 C -0.00924 -0.01366 -0.0112 -0.0169 -0.01328 -0.01944 C -0.01406 -0.02037 -0.01484 -0.02153 -0.01562 -0.02222 C -0.01641 -0.02292 -0.01719 -0.02315 -0.01797 -0.02361 C -0.01875 -0.025 -0.01953 -0.02662 -0.02031 -0.02778 C -0.02109 -0.02894 -0.02201 -0.0294 -0.02266 -0.03056 C -0.02344 -0.03194 -0.0237 -0.03356 -0.02422 -0.03472 C -0.025 -0.03634 -0.02591 -0.0375 -0.02656 -0.03889 C -0.02721 -0.04028 -0.0276 -0.0419 -0.02812 -0.04306 C -0.02891 -0.04468 -0.02995 -0.04583 -0.03047 -0.04722 C -0.03125 -0.04907 -0.03151 -0.05116 -0.03203 -0.05278 C -0.03307 -0.05579 -0.03411 -0.05833 -0.03516 -0.06111 L -0.03672 -0.06528 L -0.03984 -0.07361 C -0.04036 -0.075 -0.04076 -0.07662 -0.04141 -0.07778 L -0.04375 -0.08194 C -0.04583 -0.09259 -0.04284 -0.08009 -0.04687 -0.08889 C -0.0474 -0.09005 -0.04714 -0.09213 -0.04766 -0.09306 C -0.04909 -0.0956 -0.05104 -0.0963 -0.05234 -0.09861 C -0.05755 -0.10787 -0.05195 -0.09931 -0.05703 -0.10417 L -0.06406 -0.1125 C -0.06641 -0.11528 -0.06693 -0.11551 -0.06875 -0.11944 C -0.0694 -0.12083 -0.06979 -0.12245 -0.07031 -0.12361 C -0.07109 -0.12523 -0.07266 -0.12778 -0.07266 -0.12778 L -0.07266 -0.12778 " pathEditMode="relative" ptsTypes="AAAAAAAAAAAAAAAAAAAAAAAAAAAA">
                                      <p:cBhvr>
                                        <p:cTn id="6" dur="2000" fill="hold"/>
                                        <p:tgtEl>
                                          <p:spTgt spid="4"/>
                                        </p:tgtEl>
                                        <p:attrNameLst>
                                          <p:attrName>ppt_x</p:attrName>
                                          <p:attrName>ppt_y</p:attrName>
                                        </p:attrNameLst>
                                      </p:cBhvr>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Umpire Responsibilities</a:t>
            </a:r>
            <a:endParaRPr lang="en-US" dirty="0"/>
          </a:p>
        </p:txBody>
      </p:sp>
      <p:pic>
        <p:nvPicPr>
          <p:cNvPr id="1026" name="Picture 2" descr="Image result for softball fiel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062" y="1362158"/>
            <a:ext cx="7589085" cy="4698007"/>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bwMode="auto">
          <a:xfrm>
            <a:off x="7753350" y="5093869"/>
            <a:ext cx="407570" cy="344905"/>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Oval 5"/>
          <p:cNvSpPr/>
          <p:nvPr/>
        </p:nvSpPr>
        <p:spPr bwMode="auto">
          <a:xfrm>
            <a:off x="9305925" y="2436394"/>
            <a:ext cx="407570" cy="344905"/>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3" name="TextBox 2"/>
          <p:cNvSpPr txBox="1"/>
          <p:nvPr/>
        </p:nvSpPr>
        <p:spPr>
          <a:xfrm>
            <a:off x="200291" y="3711161"/>
            <a:ext cx="5418311" cy="1938992"/>
          </a:xfrm>
          <a:prstGeom prst="rect">
            <a:avLst/>
          </a:prstGeom>
          <a:noFill/>
        </p:spPr>
        <p:txBody>
          <a:bodyPr wrap="square" rtlCol="0">
            <a:spAutoFit/>
          </a:bodyPr>
          <a:lstStyle/>
          <a:p>
            <a:pPr marL="285750" indent="-285750">
              <a:buFont typeface="Arial" panose="020B0604020202020204" pitchFamily="34" charset="0"/>
              <a:buChar char="•"/>
            </a:pPr>
            <a:r>
              <a:rPr lang="en-US" sz="4000" dirty="0" smtClean="0"/>
              <a:t>Base Responsibilities</a:t>
            </a:r>
          </a:p>
          <a:p>
            <a:pPr marL="742950" lvl="1" indent="-285750">
              <a:buFont typeface="Arial" panose="020B0604020202020204" pitchFamily="34" charset="0"/>
              <a:buChar char="•"/>
            </a:pPr>
            <a:r>
              <a:rPr lang="en-US" sz="4000" dirty="0" smtClean="0"/>
              <a:t>1</a:t>
            </a:r>
            <a:r>
              <a:rPr lang="en-US" sz="4000" baseline="30000" dirty="0" smtClean="0"/>
              <a:t>st</a:t>
            </a:r>
            <a:r>
              <a:rPr lang="en-US" sz="4000" dirty="0" smtClean="0"/>
              <a:t> Base</a:t>
            </a:r>
          </a:p>
          <a:p>
            <a:pPr marL="742950" lvl="1" indent="-285750">
              <a:buFont typeface="Arial" panose="020B0604020202020204" pitchFamily="34" charset="0"/>
              <a:buChar char="•"/>
            </a:pPr>
            <a:r>
              <a:rPr lang="en-US" sz="4000" dirty="0" smtClean="0"/>
              <a:t>2nd Base</a:t>
            </a:r>
            <a:endParaRPr lang="en-US" sz="4000" dirty="0"/>
          </a:p>
        </p:txBody>
      </p:sp>
      <p:sp>
        <p:nvSpPr>
          <p:cNvPr id="5" name="Isosceles Triangle 4"/>
          <p:cNvSpPr/>
          <p:nvPr/>
        </p:nvSpPr>
        <p:spPr bwMode="auto">
          <a:xfrm rot="4649751">
            <a:off x="8609527" y="2294034"/>
            <a:ext cx="352425" cy="104397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8" name="Isosceles Triangle 7"/>
          <p:cNvSpPr/>
          <p:nvPr/>
        </p:nvSpPr>
        <p:spPr bwMode="auto">
          <a:xfrm>
            <a:off x="9333497" y="2781299"/>
            <a:ext cx="352425" cy="748355"/>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380771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Sight &amp; Sound</a:t>
            </a:r>
            <a:endParaRPr lang="en-US" dirty="0"/>
          </a:p>
        </p:txBody>
      </p:sp>
      <p:sp>
        <p:nvSpPr>
          <p:cNvPr id="3" name="Content Placeholder 2"/>
          <p:cNvSpPr>
            <a:spLocks noGrp="1"/>
          </p:cNvSpPr>
          <p:nvPr>
            <p:ph idx="1"/>
          </p:nvPr>
        </p:nvSpPr>
        <p:spPr/>
        <p:txBody>
          <a:bodyPr/>
          <a:lstStyle/>
          <a:p>
            <a:r>
              <a:rPr lang="en-US" dirty="0" smtClean="0"/>
              <a:t>Sound can help call safe/out just as much as sight</a:t>
            </a:r>
          </a:p>
          <a:p>
            <a:r>
              <a:rPr lang="en-US" dirty="0" smtClean="0"/>
              <a:t>Listen for the two distinct sounds</a:t>
            </a:r>
          </a:p>
          <a:p>
            <a:pPr lvl="1"/>
            <a:r>
              <a:rPr lang="en-US" dirty="0" smtClean="0"/>
              <a:t>Which came first?</a:t>
            </a:r>
          </a:p>
          <a:p>
            <a:endParaRPr lang="en-US" dirty="0"/>
          </a:p>
        </p:txBody>
      </p:sp>
    </p:spTree>
    <p:extLst>
      <p:ext uri="{BB962C8B-B14F-4D97-AF65-F5344CB8AC3E}">
        <p14:creationId xmlns:p14="http://schemas.microsoft.com/office/powerpoint/2010/main" val="2969421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Infield Fly Rule</a:t>
            </a:r>
            <a:endParaRPr lang="en-US" dirty="0"/>
          </a:p>
        </p:txBody>
      </p:sp>
      <p:sp>
        <p:nvSpPr>
          <p:cNvPr id="3" name="Content Placeholder 2"/>
          <p:cNvSpPr>
            <a:spLocks noGrp="1"/>
          </p:cNvSpPr>
          <p:nvPr>
            <p:ph idx="1"/>
          </p:nvPr>
        </p:nvSpPr>
        <p:spPr/>
        <p:txBody>
          <a:bodyPr/>
          <a:lstStyle/>
          <a:p>
            <a:r>
              <a:rPr lang="en-US" dirty="0" smtClean="0"/>
              <a:t>Less than 2 outs</a:t>
            </a:r>
          </a:p>
          <a:p>
            <a:r>
              <a:rPr lang="en-US" dirty="0" smtClean="0"/>
              <a:t>With runners on 1</a:t>
            </a:r>
            <a:r>
              <a:rPr lang="en-US" baseline="30000" dirty="0" smtClean="0"/>
              <a:t>st</a:t>
            </a:r>
            <a:r>
              <a:rPr lang="en-US" dirty="0" smtClean="0"/>
              <a:t> &amp; 2</a:t>
            </a:r>
            <a:r>
              <a:rPr lang="en-US" baseline="30000" dirty="0" smtClean="0"/>
              <a:t>nd</a:t>
            </a:r>
            <a:r>
              <a:rPr lang="en-US" dirty="0" smtClean="0"/>
              <a:t>, or 1</a:t>
            </a:r>
            <a:r>
              <a:rPr lang="en-US" baseline="30000" dirty="0" smtClean="0"/>
              <a:t>st</a:t>
            </a:r>
            <a:r>
              <a:rPr lang="en-US" dirty="0" smtClean="0"/>
              <a:t>/2</a:t>
            </a:r>
            <a:r>
              <a:rPr lang="en-US" baseline="30000" dirty="0" smtClean="0"/>
              <a:t>nd</a:t>
            </a:r>
            <a:r>
              <a:rPr lang="en-US" dirty="0" smtClean="0"/>
              <a:t>/3</a:t>
            </a:r>
            <a:r>
              <a:rPr lang="en-US" baseline="30000" dirty="0" smtClean="0"/>
              <a:t>rd</a:t>
            </a:r>
            <a:endParaRPr lang="en-US" dirty="0" smtClean="0"/>
          </a:p>
          <a:p>
            <a:r>
              <a:rPr lang="en-US" dirty="0" smtClean="0"/>
              <a:t>Any pop fly at reasonable height, the umpires will call out “infield fly” and point into the air.</a:t>
            </a:r>
          </a:p>
          <a:p>
            <a:pPr lvl="1"/>
            <a:r>
              <a:rPr lang="en-US" dirty="0" smtClean="0"/>
              <a:t>At this point, it does not matter if the ball is caught.</a:t>
            </a:r>
          </a:p>
          <a:p>
            <a:pPr lvl="1"/>
            <a:r>
              <a:rPr lang="en-US" dirty="0" smtClean="0"/>
              <a:t>The batter is automatically OUT</a:t>
            </a:r>
          </a:p>
          <a:p>
            <a:pPr lvl="1"/>
            <a:r>
              <a:rPr lang="en-US" dirty="0" smtClean="0"/>
              <a:t>Runners can advance at their discretion</a:t>
            </a:r>
            <a:endParaRPr lang="en-US" dirty="0"/>
          </a:p>
        </p:txBody>
      </p:sp>
    </p:spTree>
    <p:extLst>
      <p:ext uri="{BB962C8B-B14F-4D97-AF65-F5344CB8AC3E}">
        <p14:creationId xmlns:p14="http://schemas.microsoft.com/office/powerpoint/2010/main" val="3563957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the Part!</a:t>
            </a:r>
            <a:endParaRPr lang="en-US" dirty="0"/>
          </a:p>
        </p:txBody>
      </p:sp>
      <p:sp>
        <p:nvSpPr>
          <p:cNvPr id="3" name="Content Placeholder 2"/>
          <p:cNvSpPr>
            <a:spLocks noGrp="1"/>
          </p:cNvSpPr>
          <p:nvPr>
            <p:ph idx="1"/>
          </p:nvPr>
        </p:nvSpPr>
        <p:spPr/>
        <p:txBody>
          <a:bodyPr/>
          <a:lstStyle/>
          <a:p>
            <a:r>
              <a:rPr lang="en-US" dirty="0" smtClean="0"/>
              <a:t>If you are confident in your calls (right or wrong), you will get less flack from players</a:t>
            </a:r>
          </a:p>
          <a:p>
            <a:r>
              <a:rPr lang="en-US" dirty="0" smtClean="0"/>
              <a:t>Look like you know what you’re doing!</a:t>
            </a:r>
            <a:endParaRPr lang="en-US" dirty="0"/>
          </a:p>
        </p:txBody>
      </p:sp>
    </p:spTree>
    <p:extLst>
      <p:ext uri="{BB962C8B-B14F-4D97-AF65-F5344CB8AC3E}">
        <p14:creationId xmlns:p14="http://schemas.microsoft.com/office/powerpoint/2010/main" val="4120706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Arriving/Checking In</a:t>
            </a:r>
            <a:endParaRPr lang="en-US" dirty="0"/>
          </a:p>
        </p:txBody>
      </p:sp>
      <p:sp>
        <p:nvSpPr>
          <p:cNvPr id="3" name="Content Placeholder 2"/>
          <p:cNvSpPr>
            <a:spLocks noGrp="1"/>
          </p:cNvSpPr>
          <p:nvPr>
            <p:ph idx="1"/>
          </p:nvPr>
        </p:nvSpPr>
        <p:spPr/>
        <p:txBody>
          <a:bodyPr/>
          <a:lstStyle/>
          <a:p>
            <a:r>
              <a:rPr lang="en-US" dirty="0" smtClean="0"/>
              <a:t>Games @ SE IM Fields across from Jack Trice Stadium</a:t>
            </a:r>
          </a:p>
          <a:p>
            <a:r>
              <a:rPr lang="en-US" dirty="0" smtClean="0"/>
              <a:t>Arrive ON TIME</a:t>
            </a:r>
          </a:p>
          <a:p>
            <a:r>
              <a:rPr lang="en-US" dirty="0" smtClean="0"/>
              <a:t>Check in with the supervisor(s)</a:t>
            </a:r>
          </a:p>
          <a:p>
            <a:pPr lvl="1"/>
            <a:r>
              <a:rPr lang="en-US" dirty="0" smtClean="0"/>
              <a:t>Check in at the hut on the north side of the fields</a:t>
            </a:r>
          </a:p>
          <a:p>
            <a:pPr lvl="1"/>
            <a:r>
              <a:rPr lang="en-US" dirty="0" smtClean="0"/>
              <a:t>Know your IM ID number</a:t>
            </a:r>
          </a:p>
          <a:p>
            <a:pPr lvl="1"/>
            <a:r>
              <a:rPr lang="en-US" dirty="0" smtClean="0"/>
              <a:t>Supervisor will assign you your field</a:t>
            </a:r>
          </a:p>
          <a:p>
            <a:r>
              <a:rPr lang="en-US" dirty="0" smtClean="0"/>
              <a:t>Grab equipment for field if necessary</a:t>
            </a:r>
          </a:p>
          <a:p>
            <a:r>
              <a:rPr lang="en-US" dirty="0" smtClean="0"/>
              <a:t>ALL referees will wear a referee shirt</a:t>
            </a:r>
            <a:endParaRPr lang="en-US" dirty="0"/>
          </a:p>
        </p:txBody>
      </p:sp>
    </p:spTree>
    <p:extLst>
      <p:ext uri="{BB962C8B-B14F-4D97-AF65-F5344CB8AC3E}">
        <p14:creationId xmlns:p14="http://schemas.microsoft.com/office/powerpoint/2010/main" val="2465620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In Players</a:t>
            </a:r>
            <a:endParaRPr lang="en-US" dirty="0"/>
          </a:p>
        </p:txBody>
      </p:sp>
      <p:sp>
        <p:nvSpPr>
          <p:cNvPr id="4" name="Content Placeholder 2"/>
          <p:cNvSpPr>
            <a:spLocks noGrp="1"/>
          </p:cNvSpPr>
          <p:nvPr>
            <p:ph idx="1"/>
          </p:nvPr>
        </p:nvSpPr>
        <p:spPr>
          <a:xfrm>
            <a:off x="1117600" y="1219200"/>
            <a:ext cx="10160000" cy="4114800"/>
          </a:xfrm>
        </p:spPr>
        <p:txBody>
          <a:bodyPr/>
          <a:lstStyle/>
          <a:p>
            <a:r>
              <a:rPr lang="en-US" dirty="0" smtClean="0"/>
              <a:t>Participants MUST have some form of photo ID</a:t>
            </a:r>
          </a:p>
          <a:p>
            <a:pPr lvl="1"/>
            <a:r>
              <a:rPr lang="en-US" dirty="0" smtClean="0"/>
              <a:t>ISU ID card preferred</a:t>
            </a:r>
          </a:p>
          <a:p>
            <a:pPr lvl="1"/>
            <a:r>
              <a:rPr lang="en-US" dirty="0" smtClean="0"/>
              <a:t>Driver’s license OK</a:t>
            </a:r>
          </a:p>
          <a:p>
            <a:r>
              <a:rPr lang="en-US" dirty="0" smtClean="0"/>
              <a:t>No ID = NO PLAY</a:t>
            </a:r>
          </a:p>
          <a:p>
            <a:endParaRPr lang="en-US" dirty="0"/>
          </a:p>
          <a:p>
            <a:r>
              <a:rPr lang="en-US" dirty="0" smtClean="0"/>
              <a:t>PRINT names (FULL names) LEGIBLY on scorecard</a:t>
            </a:r>
            <a:endParaRPr lang="en-US" dirty="0"/>
          </a:p>
        </p:txBody>
      </p:sp>
    </p:spTree>
    <p:extLst>
      <p:ext uri="{BB962C8B-B14F-4D97-AF65-F5344CB8AC3E}">
        <p14:creationId xmlns:p14="http://schemas.microsoft.com/office/powerpoint/2010/main" val="240622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Play</a:t>
            </a:r>
            <a:endParaRPr lang="en-US" dirty="0"/>
          </a:p>
        </p:txBody>
      </p:sp>
      <p:sp>
        <p:nvSpPr>
          <p:cNvPr id="3" name="Content Placeholder 2"/>
          <p:cNvSpPr>
            <a:spLocks noGrp="1"/>
          </p:cNvSpPr>
          <p:nvPr>
            <p:ph idx="1"/>
          </p:nvPr>
        </p:nvSpPr>
        <p:spPr/>
        <p:txBody>
          <a:bodyPr/>
          <a:lstStyle/>
          <a:p>
            <a:r>
              <a:rPr lang="en-US" dirty="0" smtClean="0"/>
              <a:t>40 minutes or 7 innings</a:t>
            </a:r>
          </a:p>
          <a:p>
            <a:r>
              <a:rPr lang="en-US" dirty="0" smtClean="0"/>
              <a:t>No new inning after 40 minutes</a:t>
            </a:r>
          </a:p>
          <a:p>
            <a:pPr lvl="1"/>
            <a:r>
              <a:rPr lang="en-US" dirty="0" smtClean="0"/>
              <a:t>New inning is considered to have started when the last out from the previous inning has occurred</a:t>
            </a:r>
          </a:p>
          <a:p>
            <a:r>
              <a:rPr lang="en-US" dirty="0" smtClean="0"/>
              <a:t>15 run rule after 5 innings</a:t>
            </a:r>
            <a:endParaRPr lang="en-US" dirty="0"/>
          </a:p>
        </p:txBody>
      </p:sp>
    </p:spTree>
    <p:extLst>
      <p:ext uri="{BB962C8B-B14F-4D97-AF65-F5344CB8AC3E}">
        <p14:creationId xmlns:p14="http://schemas.microsoft.com/office/powerpoint/2010/main" val="352506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Pitchers</a:t>
            </a:r>
            <a:endParaRPr lang="en-US" dirty="0"/>
          </a:p>
        </p:txBody>
      </p:sp>
      <p:sp>
        <p:nvSpPr>
          <p:cNvPr id="3" name="Content Placeholder 2"/>
          <p:cNvSpPr>
            <a:spLocks noGrp="1"/>
          </p:cNvSpPr>
          <p:nvPr>
            <p:ph idx="1"/>
          </p:nvPr>
        </p:nvSpPr>
        <p:spPr/>
        <p:txBody>
          <a:bodyPr/>
          <a:lstStyle/>
          <a:p>
            <a:r>
              <a:rPr lang="en-US" dirty="0" smtClean="0"/>
              <a:t>Each team will pitch to their own team</a:t>
            </a:r>
          </a:p>
          <a:p>
            <a:r>
              <a:rPr lang="en-US" dirty="0" smtClean="0"/>
              <a:t>Each batter receives a maximum of 2 pitches</a:t>
            </a:r>
          </a:p>
          <a:p>
            <a:r>
              <a:rPr lang="en-US" dirty="0" smtClean="0"/>
              <a:t>Failure to put the ball in play after 2 pitches will result in the batter being “out”</a:t>
            </a:r>
          </a:p>
          <a:p>
            <a:r>
              <a:rPr lang="en-US" dirty="0" smtClean="0"/>
              <a:t>Pitches must be at least 6 feet high or greater (generally if the ball rises above your head, it is ok.  If it’s straight at you or lower, you call “ILLEGAL”</a:t>
            </a:r>
          </a:p>
          <a:p>
            <a:pPr lvl="1"/>
            <a:r>
              <a:rPr lang="en-US" dirty="0" smtClean="0"/>
              <a:t>If the pitch is illegal, the batter can NOT hit the ball in play.  The ball is dead and counts as one of the pitches thrown</a:t>
            </a:r>
          </a:p>
          <a:p>
            <a:r>
              <a:rPr lang="en-US" dirty="0" smtClean="0"/>
              <a:t>Pitches must be thrown underhand</a:t>
            </a:r>
            <a:endParaRPr lang="en-US" dirty="0"/>
          </a:p>
        </p:txBody>
      </p:sp>
    </p:spTree>
    <p:extLst>
      <p:ext uri="{BB962C8B-B14F-4D97-AF65-F5344CB8AC3E}">
        <p14:creationId xmlns:p14="http://schemas.microsoft.com/office/powerpoint/2010/main" val="111660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Pitcher Rules Continued</a:t>
            </a:r>
            <a:endParaRPr lang="en-US" dirty="0"/>
          </a:p>
        </p:txBody>
      </p:sp>
      <p:sp>
        <p:nvSpPr>
          <p:cNvPr id="3" name="Content Placeholder 2"/>
          <p:cNvSpPr>
            <a:spLocks noGrp="1"/>
          </p:cNvSpPr>
          <p:nvPr>
            <p:ph idx="1"/>
          </p:nvPr>
        </p:nvSpPr>
        <p:spPr/>
        <p:txBody>
          <a:bodyPr/>
          <a:lstStyle/>
          <a:p>
            <a:r>
              <a:rPr lang="en-US" dirty="0" smtClean="0"/>
              <a:t>The pitcher may NOT field any balls</a:t>
            </a:r>
          </a:p>
          <a:p>
            <a:r>
              <a:rPr lang="en-US" dirty="0" smtClean="0"/>
              <a:t>If a batted ball hits the pitcher (intentional or unintentional), it is interference</a:t>
            </a:r>
          </a:p>
          <a:p>
            <a:pPr lvl="1"/>
            <a:r>
              <a:rPr lang="en-US" dirty="0" smtClean="0"/>
              <a:t>The ball is dead, the batter is OUT, any runners return to their previous base</a:t>
            </a:r>
            <a:endParaRPr lang="en-US" dirty="0"/>
          </a:p>
        </p:txBody>
      </p:sp>
    </p:spTree>
    <p:extLst>
      <p:ext uri="{BB962C8B-B14F-4D97-AF65-F5344CB8AC3E}">
        <p14:creationId xmlns:p14="http://schemas.microsoft.com/office/powerpoint/2010/main" val="196689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Pitcher Rules Continued</a:t>
            </a:r>
            <a:endParaRPr lang="en-US" dirty="0"/>
          </a:p>
        </p:txBody>
      </p:sp>
      <p:sp>
        <p:nvSpPr>
          <p:cNvPr id="3" name="Content Placeholder 2"/>
          <p:cNvSpPr>
            <a:spLocks noGrp="1"/>
          </p:cNvSpPr>
          <p:nvPr>
            <p:ph idx="1"/>
          </p:nvPr>
        </p:nvSpPr>
        <p:spPr/>
        <p:txBody>
          <a:bodyPr/>
          <a:lstStyle/>
          <a:p>
            <a:r>
              <a:rPr lang="en-US" dirty="0" smtClean="0"/>
              <a:t>If a THROWN ball hits the pitcher and isn’t deemed intentional, the play continues</a:t>
            </a:r>
          </a:p>
          <a:p>
            <a:r>
              <a:rPr lang="en-US" dirty="0" smtClean="0"/>
              <a:t>If a THROWN ball hits the pitcher and IS deemed intentional, the LEAD runner is OUT and all other runners return to the base they last occupied at the time of the interference</a:t>
            </a:r>
            <a:endParaRPr lang="en-US" dirty="0"/>
          </a:p>
        </p:txBody>
      </p:sp>
    </p:spTree>
    <p:extLst>
      <p:ext uri="{BB962C8B-B14F-4D97-AF65-F5344CB8AC3E}">
        <p14:creationId xmlns:p14="http://schemas.microsoft.com/office/powerpoint/2010/main" val="152113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Runners</a:t>
            </a:r>
            <a:endParaRPr lang="en-US" dirty="0"/>
          </a:p>
        </p:txBody>
      </p:sp>
      <p:sp>
        <p:nvSpPr>
          <p:cNvPr id="3" name="Content Placeholder 2"/>
          <p:cNvSpPr>
            <a:spLocks noGrp="1"/>
          </p:cNvSpPr>
          <p:nvPr>
            <p:ph idx="1"/>
          </p:nvPr>
        </p:nvSpPr>
        <p:spPr/>
        <p:txBody>
          <a:bodyPr/>
          <a:lstStyle/>
          <a:p>
            <a:r>
              <a:rPr lang="en-US" dirty="0" smtClean="0"/>
              <a:t>Can NOT leave their base until the ball crosses the plate, is batted, or hits the ground</a:t>
            </a:r>
          </a:p>
          <a:p>
            <a:r>
              <a:rPr lang="en-US" dirty="0" smtClean="0"/>
              <a:t>If the runner leaves early, the umpire calls “TIME”, the ball is dead and the runner is called OUT.  The pitch does NOT count</a:t>
            </a:r>
            <a:endParaRPr lang="en-US" dirty="0"/>
          </a:p>
        </p:txBody>
      </p:sp>
    </p:spTree>
    <p:extLst>
      <p:ext uri="{BB962C8B-B14F-4D97-AF65-F5344CB8AC3E}">
        <p14:creationId xmlns:p14="http://schemas.microsoft.com/office/powerpoint/2010/main" val="207376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Balls</a:t>
            </a:r>
            <a:endParaRPr lang="en-US" dirty="0"/>
          </a:p>
        </p:txBody>
      </p:sp>
      <p:sp>
        <p:nvSpPr>
          <p:cNvPr id="3" name="Content Placeholder 2"/>
          <p:cNvSpPr>
            <a:spLocks noGrp="1"/>
          </p:cNvSpPr>
          <p:nvPr>
            <p:ph idx="1"/>
          </p:nvPr>
        </p:nvSpPr>
        <p:spPr/>
        <p:txBody>
          <a:bodyPr/>
          <a:lstStyle/>
          <a:p>
            <a:r>
              <a:rPr lang="en-US" dirty="0" smtClean="0"/>
              <a:t>If a ball crosses the dead ball territory, runners are awarded two bases from the last base they touched at the time of the throw.</a:t>
            </a:r>
            <a:endParaRPr lang="en-US" dirty="0"/>
          </a:p>
        </p:txBody>
      </p:sp>
    </p:spTree>
    <p:extLst>
      <p:ext uri="{BB962C8B-B14F-4D97-AF65-F5344CB8AC3E}">
        <p14:creationId xmlns:p14="http://schemas.microsoft.com/office/powerpoint/2010/main" val="1774585854"/>
      </p:ext>
    </p:extLst>
  </p:cSld>
  <p:clrMapOvr>
    <a:masterClrMapping/>
  </p:clrMapOvr>
</p:sld>
</file>

<file path=ppt/theme/theme1.xml><?xml version="1.0" encoding="utf-8"?>
<a:theme xmlns:a="http://schemas.openxmlformats.org/drawingml/2006/main" name="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SupervisorTraining2016</Template>
  <TotalTime>4062</TotalTime>
  <Words>673</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Geneva</vt:lpstr>
      <vt:lpstr>Times</vt:lpstr>
      <vt:lpstr>Univers 65 Bold</vt:lpstr>
      <vt:lpstr>Univers 67 CondensedBold</vt:lpstr>
      <vt:lpstr>PowerPoint</vt:lpstr>
      <vt:lpstr>Intramural Softball (2 Pitch)</vt:lpstr>
      <vt:lpstr>Arriving/Checking In</vt:lpstr>
      <vt:lpstr>Checking In Players</vt:lpstr>
      <vt:lpstr>Game Play</vt:lpstr>
      <vt:lpstr>Pitchers</vt:lpstr>
      <vt:lpstr>Pitcher Rules Continued</vt:lpstr>
      <vt:lpstr>Pitcher Rules Continued</vt:lpstr>
      <vt:lpstr>Base Runners</vt:lpstr>
      <vt:lpstr>Dead Balls</vt:lpstr>
      <vt:lpstr>Tie Game</vt:lpstr>
      <vt:lpstr>Umpire Mechanics</vt:lpstr>
      <vt:lpstr>Fair/Foul</vt:lpstr>
      <vt:lpstr>Umpire Positioning</vt:lpstr>
      <vt:lpstr>Plate Umpire Responsibilities</vt:lpstr>
      <vt:lpstr>Base Umpire Responsibilities</vt:lpstr>
      <vt:lpstr>Sight &amp; Sound</vt:lpstr>
      <vt:lpstr>Infield Fly Rule</vt:lpstr>
      <vt:lpstr>Look the Part!</vt:lpstr>
    </vt:vector>
  </TitlesOfParts>
  <Company>Iowa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Intramural Softball (2 Pitch)</dc:title>
  <dc:creator>Pick, Nathan D [REC S]</dc:creator>
  <cp:lastModifiedBy>Pick, Nathan D [REC S]</cp:lastModifiedBy>
  <cp:revision>18</cp:revision>
  <dcterms:created xsi:type="dcterms:W3CDTF">2016-08-24T21:45:23Z</dcterms:created>
  <dcterms:modified xsi:type="dcterms:W3CDTF">2017-08-27T15:54:39Z</dcterms:modified>
</cp:coreProperties>
</file>